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3"/>
  </p:notesMasterIdLst>
  <p:sldIdLst>
    <p:sldId id="256" r:id="rId2"/>
    <p:sldId id="257" r:id="rId3"/>
    <p:sldId id="316" r:id="rId4"/>
    <p:sldId id="258" r:id="rId5"/>
    <p:sldId id="259" r:id="rId6"/>
    <p:sldId id="334" r:id="rId7"/>
    <p:sldId id="263" r:id="rId8"/>
    <p:sldId id="306" r:id="rId9"/>
    <p:sldId id="266" r:id="rId10"/>
    <p:sldId id="1177" r:id="rId11"/>
    <p:sldId id="2650" r:id="rId12"/>
    <p:sldId id="312" r:id="rId13"/>
    <p:sldId id="319" r:id="rId14"/>
    <p:sldId id="335" r:id="rId15"/>
    <p:sldId id="318" r:id="rId16"/>
    <p:sldId id="699" r:id="rId17"/>
    <p:sldId id="348" r:id="rId18"/>
    <p:sldId id="428" r:id="rId19"/>
    <p:sldId id="2557" r:id="rId20"/>
    <p:sldId id="2556" r:id="rId21"/>
    <p:sldId id="429" r:id="rId22"/>
    <p:sldId id="514" r:id="rId23"/>
    <p:sldId id="515" r:id="rId24"/>
    <p:sldId id="601" r:id="rId25"/>
    <p:sldId id="1830" r:id="rId26"/>
    <p:sldId id="2643" r:id="rId27"/>
    <p:sldId id="701" r:id="rId28"/>
    <p:sldId id="430" r:id="rId29"/>
    <p:sldId id="1728" r:id="rId30"/>
    <p:sldId id="267" r:id="rId31"/>
    <p:sldId id="1607" r:id="rId32"/>
    <p:sldId id="323" r:id="rId33"/>
    <p:sldId id="268" r:id="rId34"/>
    <p:sldId id="295" r:id="rId35"/>
    <p:sldId id="347" r:id="rId36"/>
    <p:sldId id="297" r:id="rId37"/>
    <p:sldId id="298" r:id="rId38"/>
    <p:sldId id="320" r:id="rId39"/>
    <p:sldId id="321" r:id="rId40"/>
    <p:sldId id="322" r:id="rId41"/>
    <p:sldId id="2649" r:id="rId42"/>
    <p:sldId id="272" r:id="rId43"/>
    <p:sldId id="314" r:id="rId44"/>
    <p:sldId id="603" r:id="rId45"/>
    <p:sldId id="604" r:id="rId46"/>
    <p:sldId id="273" r:id="rId47"/>
    <p:sldId id="605" r:id="rId48"/>
    <p:sldId id="274" r:id="rId49"/>
    <p:sldId id="1786" r:id="rId50"/>
    <p:sldId id="293" r:id="rId51"/>
    <p:sldId id="351" r:id="rId52"/>
    <p:sldId id="275" r:id="rId53"/>
    <p:sldId id="276" r:id="rId54"/>
    <p:sldId id="313" r:id="rId55"/>
    <p:sldId id="307" r:id="rId56"/>
    <p:sldId id="277" r:id="rId57"/>
    <p:sldId id="278" r:id="rId58"/>
    <p:sldId id="279" r:id="rId59"/>
    <p:sldId id="280" r:id="rId60"/>
    <p:sldId id="281" r:id="rId61"/>
    <p:sldId id="342" r:id="rId62"/>
    <p:sldId id="308" r:id="rId63"/>
    <p:sldId id="352" r:id="rId64"/>
    <p:sldId id="309" r:id="rId65"/>
    <p:sldId id="282" r:id="rId66"/>
    <p:sldId id="310" r:id="rId67"/>
    <p:sldId id="283" r:id="rId68"/>
    <p:sldId id="325" r:id="rId69"/>
    <p:sldId id="284" r:id="rId70"/>
    <p:sldId id="336" r:id="rId71"/>
    <p:sldId id="326" r:id="rId72"/>
    <p:sldId id="327" r:id="rId73"/>
    <p:sldId id="328" r:id="rId74"/>
    <p:sldId id="329" r:id="rId75"/>
    <p:sldId id="330" r:id="rId76"/>
    <p:sldId id="331" r:id="rId77"/>
    <p:sldId id="285" r:id="rId78"/>
    <p:sldId id="332" r:id="rId79"/>
    <p:sldId id="353" r:id="rId80"/>
    <p:sldId id="264" r:id="rId81"/>
    <p:sldId id="1274" r:id="rId82"/>
  </p:sldIdLst>
  <p:sldSz cx="9144000" cy="6858000" type="screen4x3"/>
  <p:notesSz cx="6858000" cy="9144000"/>
  <p:embeddedFontLst>
    <p:embeddedFont>
      <p:font typeface="等线" panose="02010600030101010101" pitchFamily="2" charset="-122"/>
      <p:regular r:id="rId84"/>
      <p:bold r:id="rId85"/>
    </p:embeddedFont>
    <p:embeddedFont>
      <p:font typeface="方正大黑简体" panose="02010600030101010101" charset="-122"/>
      <p:regular r:id="rId86"/>
    </p:embeddedFont>
    <p:embeddedFont>
      <p:font typeface="黑体" panose="02010609060101010101" pitchFamily="49" charset="-122"/>
      <p:regular r:id="rId87"/>
    </p:embeddedFont>
    <p:embeddedFont>
      <p:font typeface="华文行楷" panose="02010800040101010101" pitchFamily="2" charset="-122"/>
      <p:regular r:id="rId88"/>
    </p:embeddedFont>
    <p:embeddedFont>
      <p:font typeface="华文中宋" panose="02010600040101010101" pitchFamily="2" charset="-122"/>
      <p:regular r:id="rId89"/>
    </p:embeddedFont>
    <p:embeddedFont>
      <p:font typeface="微软雅黑" panose="020B0503020204020204" pitchFamily="34" charset="-122"/>
      <p:regular r:id="rId90"/>
      <p:bold r:id="rId91"/>
    </p:embeddedFont>
  </p:embeddedFontLst>
  <p:custDataLst>
    <p:tags r:id="rId92"/>
  </p:custDataLst>
  <p:defaultTextStyle>
    <a:defPPr>
      <a:defRPr lang="zh-CN"/>
    </a:defPPr>
    <a:lvl1pPr algn="l" rtl="0" eaLnBrk="0" fontAlgn="base" hangingPunct="0">
      <a:spcBef>
        <a:spcPct val="0"/>
      </a:spcBef>
      <a:spcAft>
        <a:spcPct val="0"/>
      </a:spcAft>
      <a:defRPr sz="4400" b="1" kern="1200">
        <a:solidFill>
          <a:schemeClr val="tx2"/>
        </a:solidFill>
        <a:latin typeface="Arial" panose="020B0604020202020204" pitchFamily="34" charset="0"/>
        <a:ea typeface="方正彩云简体" pitchFamily="2" charset="-122"/>
        <a:cs typeface="+mn-cs"/>
      </a:defRPr>
    </a:lvl1pPr>
    <a:lvl2pPr marL="457200" algn="l" rtl="0" eaLnBrk="0" fontAlgn="base" hangingPunct="0">
      <a:spcBef>
        <a:spcPct val="0"/>
      </a:spcBef>
      <a:spcAft>
        <a:spcPct val="0"/>
      </a:spcAft>
      <a:defRPr sz="4400" b="1" kern="1200">
        <a:solidFill>
          <a:schemeClr val="tx2"/>
        </a:solidFill>
        <a:latin typeface="Arial" panose="020B0604020202020204" pitchFamily="34" charset="0"/>
        <a:ea typeface="方正彩云简体" pitchFamily="2" charset="-122"/>
        <a:cs typeface="+mn-cs"/>
      </a:defRPr>
    </a:lvl2pPr>
    <a:lvl3pPr marL="914400" algn="l" rtl="0" eaLnBrk="0" fontAlgn="base" hangingPunct="0">
      <a:spcBef>
        <a:spcPct val="0"/>
      </a:spcBef>
      <a:spcAft>
        <a:spcPct val="0"/>
      </a:spcAft>
      <a:defRPr sz="4400" b="1" kern="1200">
        <a:solidFill>
          <a:schemeClr val="tx2"/>
        </a:solidFill>
        <a:latin typeface="Arial" panose="020B0604020202020204" pitchFamily="34" charset="0"/>
        <a:ea typeface="方正彩云简体" pitchFamily="2" charset="-122"/>
        <a:cs typeface="+mn-cs"/>
      </a:defRPr>
    </a:lvl3pPr>
    <a:lvl4pPr marL="1371600" algn="l" rtl="0" eaLnBrk="0" fontAlgn="base" hangingPunct="0">
      <a:spcBef>
        <a:spcPct val="0"/>
      </a:spcBef>
      <a:spcAft>
        <a:spcPct val="0"/>
      </a:spcAft>
      <a:defRPr sz="4400" b="1" kern="1200">
        <a:solidFill>
          <a:schemeClr val="tx2"/>
        </a:solidFill>
        <a:latin typeface="Arial" panose="020B0604020202020204" pitchFamily="34" charset="0"/>
        <a:ea typeface="方正彩云简体" pitchFamily="2" charset="-122"/>
        <a:cs typeface="+mn-cs"/>
      </a:defRPr>
    </a:lvl4pPr>
    <a:lvl5pPr marL="1828800" algn="l" rtl="0" eaLnBrk="0" fontAlgn="base" hangingPunct="0">
      <a:spcBef>
        <a:spcPct val="0"/>
      </a:spcBef>
      <a:spcAft>
        <a:spcPct val="0"/>
      </a:spcAft>
      <a:defRPr sz="4400" b="1" kern="1200">
        <a:solidFill>
          <a:schemeClr val="tx2"/>
        </a:solidFill>
        <a:latin typeface="Arial" panose="020B0604020202020204" pitchFamily="34" charset="0"/>
        <a:ea typeface="方正彩云简体" pitchFamily="2" charset="-122"/>
        <a:cs typeface="+mn-cs"/>
      </a:defRPr>
    </a:lvl5pPr>
    <a:lvl6pPr marL="2286000" algn="l" defTabSz="914400" rtl="0" eaLnBrk="1" latinLnBrk="0" hangingPunct="1">
      <a:defRPr sz="4400" b="1" kern="1200">
        <a:solidFill>
          <a:schemeClr val="tx2"/>
        </a:solidFill>
        <a:latin typeface="Arial" panose="020B0604020202020204" pitchFamily="34" charset="0"/>
        <a:ea typeface="方正彩云简体" pitchFamily="2" charset="-122"/>
        <a:cs typeface="+mn-cs"/>
      </a:defRPr>
    </a:lvl6pPr>
    <a:lvl7pPr marL="2743200" algn="l" defTabSz="914400" rtl="0" eaLnBrk="1" latinLnBrk="0" hangingPunct="1">
      <a:defRPr sz="4400" b="1" kern="1200">
        <a:solidFill>
          <a:schemeClr val="tx2"/>
        </a:solidFill>
        <a:latin typeface="Arial" panose="020B0604020202020204" pitchFamily="34" charset="0"/>
        <a:ea typeface="方正彩云简体" pitchFamily="2" charset="-122"/>
        <a:cs typeface="+mn-cs"/>
      </a:defRPr>
    </a:lvl7pPr>
    <a:lvl8pPr marL="3200400" algn="l" defTabSz="914400" rtl="0" eaLnBrk="1" latinLnBrk="0" hangingPunct="1">
      <a:defRPr sz="4400" b="1" kern="1200">
        <a:solidFill>
          <a:schemeClr val="tx2"/>
        </a:solidFill>
        <a:latin typeface="Arial" panose="020B0604020202020204" pitchFamily="34" charset="0"/>
        <a:ea typeface="方正彩云简体" pitchFamily="2" charset="-122"/>
        <a:cs typeface="+mn-cs"/>
      </a:defRPr>
    </a:lvl8pPr>
    <a:lvl9pPr marL="3657600" algn="l" defTabSz="914400" rtl="0" eaLnBrk="1" latinLnBrk="0" hangingPunct="1">
      <a:defRPr sz="4400" b="1" kern="1200">
        <a:solidFill>
          <a:schemeClr val="tx2"/>
        </a:solidFill>
        <a:latin typeface="Arial" panose="020B0604020202020204" pitchFamily="34" charset="0"/>
        <a:ea typeface="方正彩云简体" pitchFamily="2" charset="-122"/>
        <a:cs typeface="+mn-cs"/>
      </a:defRPr>
    </a:lvl9pPr>
  </p:defaultTextStyle>
  <p:modifyVerifier cryptProviderType="rsaFull" cryptAlgorithmClass="hash" cryptAlgorithmType="typeAny" cryptAlgorithmSid="4" spinCount="100000" saltData="EzKUmAt4fs8FOrz3BBkYLA==" hashData="4GvbNA1pU3UXCU60KjKF9DPNfPA="/>
  <p:extLst>
    <p:ext uri="{EFAFB233-063F-42B5-8137-9DF3F51BA10A}">
      <p15:sldGuideLst xmlns:p15="http://schemas.microsoft.com/office/powerpoint/2012/main">
        <p15:guide id="1" orient="horz" pos="2251" userDrawn="1">
          <p15:clr>
            <a:srgbClr val="A4A3A4"/>
          </p15:clr>
        </p15:guide>
        <p15:guide id="2" pos="29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3399"/>
    <a:srgbClr val="0066FF"/>
    <a:srgbClr val="B3400D"/>
    <a:srgbClr val="FFFF99"/>
    <a:srgbClr val="FFFF66"/>
    <a:srgbClr val="66FF99"/>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howGuides="1">
      <p:cViewPr varScale="1">
        <p:scale>
          <a:sx n="52" d="100"/>
          <a:sy n="52" d="100"/>
        </p:scale>
        <p:origin x="1138" y="38"/>
      </p:cViewPr>
      <p:guideLst>
        <p:guide orient="horz" pos="2251"/>
        <p:guide pos="2900"/>
      </p:guideLst>
    </p:cSldViewPr>
  </p:slideViewPr>
  <p:notesTextViewPr>
    <p:cViewPr>
      <p:scale>
        <a:sx n="100" d="100"/>
        <a:sy n="100" d="100"/>
      </p:scale>
      <p:origin x="0" y="0"/>
    </p:cViewPr>
  </p:notesTextViewPr>
  <p:sorterViewPr>
    <p:cViewPr>
      <p:scale>
        <a:sx n="66" d="100"/>
        <a:sy n="66" d="100"/>
      </p:scale>
      <p:origin x="0" y="141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lvl1pPr>
          </a:lstStyle>
          <a:p>
            <a:pPr>
              <a:defRPr/>
            </a:pPr>
            <a:endParaRPr lang="zh-CN" altLang="en-US"/>
          </a:p>
        </p:txBody>
      </p:sp>
      <p:sp>
        <p:nvSpPr>
          <p:cNvPr id="4100"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2053" name="备注占位符 4"/>
          <p:cNvSpPr>
            <a:spLocks noGrp="1" noChangeArrowheads="1"/>
          </p:cNvSpPr>
          <p:nvPr>
            <p:ph type="body" sz="quarter" idx="9"/>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noProof="1"/>
            </a:lvl1pPr>
          </a:lstStyle>
          <a:p>
            <a:pPr>
              <a:defRPr/>
            </a:pPr>
            <a:fld id="{5C2D03FD-9542-47AE-AFC4-A5ED8B457B62}"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30049"/>
          <p:cNvSpPr>
            <a:spLocks noGrp="1" noRot="1" noChangeAspect="1" noChangeArrowheads="1" noTextEdit="1"/>
          </p:cNvSpPr>
          <p:nvPr>
            <p:ph type="sldImg" idx="4294967295"/>
          </p:nvPr>
        </p:nvSpPr>
        <p:spPr>
          <a:ln>
            <a:miter lim="800000"/>
          </a:ln>
        </p:spPr>
      </p:sp>
      <p:sp>
        <p:nvSpPr>
          <p:cNvPr id="27651" name="文本占位符 130050"/>
          <p:cNvSpPr>
            <a:spLocks noGrp="1" noChangeArrowheads="1"/>
          </p:cNvSpPr>
          <p:nvPr>
            <p:ph type="body" idx="4294967295"/>
          </p:nvPr>
        </p:nvSpPr>
        <p:spPr/>
        <p:txBody>
          <a:bodyPr/>
          <a:lstStyle/>
          <a:p>
            <a:pPr eaLnBrk="1" hangingPunct="1"/>
            <a:endParaRPr lang="zh-CN" altLang="zh-CN"/>
          </a:p>
        </p:txBody>
      </p:sp>
      <p:sp>
        <p:nvSpPr>
          <p:cNvPr id="27652"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2"/>
                </a:solidFill>
                <a:latin typeface="Arial" panose="020B0604020202020204" pitchFamily="34" charset="0"/>
                <a:ea typeface="方正彩云简体" pitchFamily="2" charset="-122"/>
              </a:defRPr>
            </a:lvl1pPr>
            <a:lvl2pPr marL="742950" indent="-285750">
              <a:defRPr sz="4400" b="1">
                <a:solidFill>
                  <a:schemeClr val="tx2"/>
                </a:solidFill>
                <a:latin typeface="Arial" panose="020B0604020202020204" pitchFamily="34" charset="0"/>
                <a:ea typeface="方正彩云简体" pitchFamily="2" charset="-122"/>
              </a:defRPr>
            </a:lvl2pPr>
            <a:lvl3pPr marL="1143000" indent="-228600">
              <a:defRPr sz="4400" b="1">
                <a:solidFill>
                  <a:schemeClr val="tx2"/>
                </a:solidFill>
                <a:latin typeface="Arial" panose="020B0604020202020204" pitchFamily="34" charset="0"/>
                <a:ea typeface="方正彩云简体" pitchFamily="2" charset="-122"/>
              </a:defRPr>
            </a:lvl3pPr>
            <a:lvl4pPr marL="1600200" indent="-228600">
              <a:defRPr sz="4400" b="1">
                <a:solidFill>
                  <a:schemeClr val="tx2"/>
                </a:solidFill>
                <a:latin typeface="Arial" panose="020B0604020202020204" pitchFamily="34" charset="0"/>
                <a:ea typeface="方正彩云简体" pitchFamily="2" charset="-122"/>
              </a:defRPr>
            </a:lvl4pPr>
            <a:lvl5pPr marL="2057400" indent="-228600">
              <a:defRPr sz="4400" b="1">
                <a:solidFill>
                  <a:schemeClr val="tx2"/>
                </a:solidFill>
                <a:latin typeface="Arial" panose="020B0604020202020204" pitchFamily="34" charset="0"/>
                <a:ea typeface="方正彩云简体" pitchFamily="2" charset="-122"/>
              </a:defRPr>
            </a:lvl5pPr>
            <a:lvl6pPr marL="2514600" indent="-228600" eaLnBrk="0" fontAlgn="base" hangingPunct="0">
              <a:spcBef>
                <a:spcPct val="0"/>
              </a:spcBef>
              <a:spcAft>
                <a:spcPct val="0"/>
              </a:spcAft>
              <a:defRPr sz="4400" b="1">
                <a:solidFill>
                  <a:schemeClr val="tx2"/>
                </a:solidFill>
                <a:latin typeface="Arial" panose="020B0604020202020204" pitchFamily="34" charset="0"/>
                <a:ea typeface="方正彩云简体" pitchFamily="2" charset="-122"/>
              </a:defRPr>
            </a:lvl6pPr>
            <a:lvl7pPr marL="2971800" indent="-228600" eaLnBrk="0" fontAlgn="base" hangingPunct="0">
              <a:spcBef>
                <a:spcPct val="0"/>
              </a:spcBef>
              <a:spcAft>
                <a:spcPct val="0"/>
              </a:spcAft>
              <a:defRPr sz="4400" b="1">
                <a:solidFill>
                  <a:schemeClr val="tx2"/>
                </a:solidFill>
                <a:latin typeface="Arial" panose="020B0604020202020204" pitchFamily="34" charset="0"/>
                <a:ea typeface="方正彩云简体" pitchFamily="2" charset="-122"/>
              </a:defRPr>
            </a:lvl7pPr>
            <a:lvl8pPr marL="3429000" indent="-228600" eaLnBrk="0" fontAlgn="base" hangingPunct="0">
              <a:spcBef>
                <a:spcPct val="0"/>
              </a:spcBef>
              <a:spcAft>
                <a:spcPct val="0"/>
              </a:spcAft>
              <a:defRPr sz="4400" b="1">
                <a:solidFill>
                  <a:schemeClr val="tx2"/>
                </a:solidFill>
                <a:latin typeface="Arial" panose="020B0604020202020204" pitchFamily="34" charset="0"/>
                <a:ea typeface="方正彩云简体" pitchFamily="2" charset="-122"/>
              </a:defRPr>
            </a:lvl8pPr>
            <a:lvl9pPr marL="3886200" indent="-228600" eaLnBrk="0" fontAlgn="base" hangingPunct="0">
              <a:spcBef>
                <a:spcPct val="0"/>
              </a:spcBef>
              <a:spcAft>
                <a:spcPct val="0"/>
              </a:spcAft>
              <a:defRPr sz="4400" b="1">
                <a:solidFill>
                  <a:schemeClr val="tx2"/>
                </a:solidFill>
                <a:latin typeface="Arial" panose="020B0604020202020204" pitchFamily="34" charset="0"/>
                <a:ea typeface="方正彩云简体" pitchFamily="2" charset="-122"/>
              </a:defRPr>
            </a:lvl9pPr>
          </a:lstStyle>
          <a:p>
            <a:fld id="{8734289F-0487-4800-9C6D-7E1DF0D49D91}" type="slidenum">
              <a:rPr altLang="en-US" sz="1200" smtClean="0"/>
              <a:t>22</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01729"/>
          <p:cNvSpPr>
            <a:spLocks noGrp="1" noRot="1" noChangeAspect="1" noChangeArrowheads="1" noTextEdit="1"/>
          </p:cNvSpPr>
          <p:nvPr>
            <p:ph type="sldImg" idx="4294967295"/>
          </p:nvPr>
        </p:nvSpPr>
        <p:spPr>
          <a:ln>
            <a:miter lim="800000"/>
          </a:ln>
        </p:spPr>
      </p:sp>
      <p:sp>
        <p:nvSpPr>
          <p:cNvPr id="29699" name="文本占位符 201730"/>
          <p:cNvSpPr>
            <a:spLocks noGrp="1" noChangeArrowheads="1"/>
          </p:cNvSpPr>
          <p:nvPr>
            <p:ph type="body" idx="4294967295"/>
          </p:nvPr>
        </p:nvSpPr>
        <p:spPr/>
        <p:txBody>
          <a:bodyPr/>
          <a:lstStyle/>
          <a:p>
            <a:pPr eaLnBrk="1" hangingPunct="1"/>
            <a:r>
              <a:rPr lang="zh-CN" altLang="en-US"/>
              <a:t>提问：哪位同志可以说一说，汉尼拔主要采取了什么样的作战思想？</a:t>
            </a:r>
          </a:p>
          <a:p>
            <a:pPr eaLnBrk="1" hangingPunct="1"/>
            <a:r>
              <a:rPr lang="zh-CN" altLang="en-US"/>
              <a:t>从中我们可以看出，汉尼拔之所以能够以劣势兵力击败优势罗马军，主要是由于他大胆应用了正确组织队形、诱敌深入、迂回包围这样一种战术思想。</a:t>
            </a:r>
          </a:p>
          <a:p>
            <a:pPr eaLnBrk="1" hangingPunct="1"/>
            <a:r>
              <a:rPr lang="zh-CN" altLang="en-US"/>
              <a:t>这很多思想观点虽然产生于当时的条件，但反映了人类战争活动的基本规律，不仅对于指导当时的军事实践发挥了重要作用，也为后人学习战争规律、指导新的战争实践提供了重要的参考和帮助，其影响是十分深远的。很多后人都从古代的军事思想中汲取营养，获得了重要的收益。如，</a:t>
            </a:r>
            <a:r>
              <a:rPr lang="en-US" altLang="zh-CN"/>
              <a:t>20</a:t>
            </a:r>
            <a:r>
              <a:rPr lang="zh-CN" altLang="en-US"/>
              <a:t>世纪初，德国有位军事家叫施利芬，他精心研究坎尼战和汉尼拔的作战思想，吸收了他的正面部署、翼侧迂回包围的思想，拟制了“施利芬计划”，在第一次世界大战和第二次世界大战中都得到一定的应用。</a:t>
            </a:r>
          </a:p>
          <a:p>
            <a:pPr eaLnBrk="1" hangingPunct="1"/>
            <a:endParaRPr lang="zh-CN" altLang="en-US"/>
          </a:p>
          <a:p>
            <a:pPr eaLnBrk="1" hangingPunct="1"/>
            <a:endParaRPr lang="zh-CN" altLang="en-US"/>
          </a:p>
          <a:p>
            <a:pPr eaLnBrk="1" hangingPunct="1"/>
            <a:r>
              <a:rPr lang="zh-CN" altLang="en-US"/>
              <a:t>先出图，后放录像</a:t>
            </a:r>
          </a:p>
        </p:txBody>
      </p:sp>
      <p:sp>
        <p:nvSpPr>
          <p:cNvPr id="2970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2"/>
                </a:solidFill>
                <a:latin typeface="Arial" panose="020B0604020202020204" pitchFamily="34" charset="0"/>
                <a:ea typeface="方正彩云简体" pitchFamily="2" charset="-122"/>
              </a:defRPr>
            </a:lvl1pPr>
            <a:lvl2pPr marL="742950" indent="-285750">
              <a:defRPr sz="4400" b="1">
                <a:solidFill>
                  <a:schemeClr val="tx2"/>
                </a:solidFill>
                <a:latin typeface="Arial" panose="020B0604020202020204" pitchFamily="34" charset="0"/>
                <a:ea typeface="方正彩云简体" pitchFamily="2" charset="-122"/>
              </a:defRPr>
            </a:lvl2pPr>
            <a:lvl3pPr marL="1143000" indent="-228600">
              <a:defRPr sz="4400" b="1">
                <a:solidFill>
                  <a:schemeClr val="tx2"/>
                </a:solidFill>
                <a:latin typeface="Arial" panose="020B0604020202020204" pitchFamily="34" charset="0"/>
                <a:ea typeface="方正彩云简体" pitchFamily="2" charset="-122"/>
              </a:defRPr>
            </a:lvl3pPr>
            <a:lvl4pPr marL="1600200" indent="-228600">
              <a:defRPr sz="4400" b="1">
                <a:solidFill>
                  <a:schemeClr val="tx2"/>
                </a:solidFill>
                <a:latin typeface="Arial" panose="020B0604020202020204" pitchFamily="34" charset="0"/>
                <a:ea typeface="方正彩云简体" pitchFamily="2" charset="-122"/>
              </a:defRPr>
            </a:lvl4pPr>
            <a:lvl5pPr marL="2057400" indent="-228600">
              <a:defRPr sz="4400" b="1">
                <a:solidFill>
                  <a:schemeClr val="tx2"/>
                </a:solidFill>
                <a:latin typeface="Arial" panose="020B0604020202020204" pitchFamily="34" charset="0"/>
                <a:ea typeface="方正彩云简体" pitchFamily="2" charset="-122"/>
              </a:defRPr>
            </a:lvl5pPr>
            <a:lvl6pPr marL="2514600" indent="-228600" eaLnBrk="0" fontAlgn="base" hangingPunct="0">
              <a:spcBef>
                <a:spcPct val="0"/>
              </a:spcBef>
              <a:spcAft>
                <a:spcPct val="0"/>
              </a:spcAft>
              <a:defRPr sz="4400" b="1">
                <a:solidFill>
                  <a:schemeClr val="tx2"/>
                </a:solidFill>
                <a:latin typeface="Arial" panose="020B0604020202020204" pitchFamily="34" charset="0"/>
                <a:ea typeface="方正彩云简体" pitchFamily="2" charset="-122"/>
              </a:defRPr>
            </a:lvl6pPr>
            <a:lvl7pPr marL="2971800" indent="-228600" eaLnBrk="0" fontAlgn="base" hangingPunct="0">
              <a:spcBef>
                <a:spcPct val="0"/>
              </a:spcBef>
              <a:spcAft>
                <a:spcPct val="0"/>
              </a:spcAft>
              <a:defRPr sz="4400" b="1">
                <a:solidFill>
                  <a:schemeClr val="tx2"/>
                </a:solidFill>
                <a:latin typeface="Arial" panose="020B0604020202020204" pitchFamily="34" charset="0"/>
                <a:ea typeface="方正彩云简体" pitchFamily="2" charset="-122"/>
              </a:defRPr>
            </a:lvl7pPr>
            <a:lvl8pPr marL="3429000" indent="-228600" eaLnBrk="0" fontAlgn="base" hangingPunct="0">
              <a:spcBef>
                <a:spcPct val="0"/>
              </a:spcBef>
              <a:spcAft>
                <a:spcPct val="0"/>
              </a:spcAft>
              <a:defRPr sz="4400" b="1">
                <a:solidFill>
                  <a:schemeClr val="tx2"/>
                </a:solidFill>
                <a:latin typeface="Arial" panose="020B0604020202020204" pitchFamily="34" charset="0"/>
                <a:ea typeface="方正彩云简体" pitchFamily="2" charset="-122"/>
              </a:defRPr>
            </a:lvl8pPr>
            <a:lvl9pPr marL="3886200" indent="-228600" eaLnBrk="0" fontAlgn="base" hangingPunct="0">
              <a:spcBef>
                <a:spcPct val="0"/>
              </a:spcBef>
              <a:spcAft>
                <a:spcPct val="0"/>
              </a:spcAft>
              <a:defRPr sz="4400" b="1">
                <a:solidFill>
                  <a:schemeClr val="tx2"/>
                </a:solidFill>
                <a:latin typeface="Arial" panose="020B0604020202020204" pitchFamily="34" charset="0"/>
                <a:ea typeface="方正彩云简体" pitchFamily="2" charset="-122"/>
              </a:defRPr>
            </a:lvl9pPr>
          </a:lstStyle>
          <a:p>
            <a:fld id="{97A5B968-D06D-47F3-A694-245F2D29FC23}" type="slidenum">
              <a:rPr altLang="en-US" sz="1200" smtClean="0"/>
              <a:t>23</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90E2DA4-C152-410A-885B-0D62B1303F29}"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BA555B9-785F-4B03-AE5F-D8C77ADC10D1}"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F63E008-B812-4699-B85A-794D2028427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E882159B-5149-492D-AA0D-18C8EB3EFE0F}"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媒体占位符 3"/>
          <p:cNvSpPr>
            <a:spLocks noGrp="1"/>
          </p:cNvSpPr>
          <p:nvPr>
            <p:ph type="media" sz="half" idx="2"/>
          </p:nvPr>
        </p:nvSpPr>
        <p:spPr>
          <a:xfrm>
            <a:off x="4648200" y="1600200"/>
            <a:ext cx="4038600" cy="4525963"/>
          </a:xfrm>
        </p:spPr>
        <p:txBody>
          <a:bodyPr/>
          <a:lstStyle/>
          <a:p>
            <a:pPr lvl="0"/>
            <a:endParaRPr lang="zh-CN" altLang="en-US" noProof="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DB681CE-BE92-4B3C-8037-17823DE6F443}"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C8523C8-27BF-426C-B6F9-2614B298AA65}"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C138EBE-33F4-45B6-8109-6F313C4970D2}"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F3602FB-B2BD-4828-9B5A-FBE6807147A8}"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95E0D0F5-1BB4-438F-947B-5D671EDAF50B}"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CB13445A-E900-49DC-A1E4-2A4849FB42F4}"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1BA8E99A-DEF2-4A08-924C-12A8018BD2E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DEFFA8E-C0CD-4611-8ABD-24B31412F2B0}"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3C7F938-4AB8-480E-AE66-8DF56390BB1A}"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9"/>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400" b="0">
                <a:solidFill>
                  <a:schemeClr val="tx1"/>
                </a:solidFill>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b="0">
                <a:solidFill>
                  <a:schemeClr val="tx1"/>
                </a:solidFill>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buFont typeface="Arial" panose="020B0604020202020204" pitchFamily="34" charset="0"/>
              <a:buNone/>
              <a:defRPr sz="1400" b="0" noProof="1">
                <a:solidFill>
                  <a:schemeClr val="tx1"/>
                </a:solidFill>
                <a:ea typeface="宋体" panose="02010600030101010101" pitchFamily="2" charset="-122"/>
              </a:defRPr>
            </a:lvl1pPr>
          </a:lstStyle>
          <a:p>
            <a:pPr>
              <a:defRPr/>
            </a:pPr>
            <a:fld id="{43B03AA1-E606-4389-9CEF-E920D24EB672}"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宋体"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file:///E:\&#20840;&#20891;&#23398;&#29983;&#20891;&#35757;&#22810;&#23186;&#20307;&#35838;&#20214;&#65288;&#21382;&#24180;&#65289;\&#31532;&#20845;&#25209;&#23398;&#29983;&#20891;&#35757;&#35838;&#20214;\&#20891;&#20107;&#24605;&#24819;&#27010;&#36848;\&#35838;&#20214;\&#22374;&#20811;&#25112;.mpg" TargetMode="External"/><Relationship Id="rId1" Type="http://schemas.microsoft.com/office/2007/relationships/media" Target="file:///E:\&#20840;&#20891;&#23398;&#29983;&#20891;&#35757;&#22810;&#23186;&#20307;&#35838;&#20214;&#65288;&#21382;&#24180;&#65289;\&#31532;&#20845;&#25209;&#23398;&#29983;&#20891;&#35757;&#35838;&#20214;\&#20891;&#20107;&#24605;&#24819;&#27010;&#36848;\&#35838;&#20214;\&#22374;&#20811;&#25112;.mpg"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baike.so.com/doc/1153399-1220119.html" TargetMode="Externa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hyperlink" Target="https://baike.so.com/doc/6512117-6725842.html" TargetMode="External"/><Relationship Id="rId5" Type="http://schemas.openxmlformats.org/officeDocument/2006/relationships/hyperlink" Target="https://baike.so.com/doc/5893554-6106441.html" TargetMode="External"/><Relationship Id="rId4" Type="http://schemas.openxmlformats.org/officeDocument/2006/relationships/hyperlink" Target="https://baike.so.com/doc/6443637-6657317.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Text Box 10"/>
          <p:cNvSpPr txBox="1">
            <a:spLocks noChangeArrowheads="1"/>
          </p:cNvSpPr>
          <p:nvPr/>
        </p:nvSpPr>
        <p:spPr bwMode="auto">
          <a:xfrm>
            <a:off x="928688" y="142875"/>
            <a:ext cx="4500562" cy="769938"/>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dirty="0">
                <a:solidFill>
                  <a:srgbClr val="FFC000"/>
                </a:solidFill>
                <a:latin typeface="等线" panose="02010600030101010101" pitchFamily="2" charset="-122"/>
                <a:ea typeface="等线" panose="02010600030101010101" pitchFamily="2" charset="-122"/>
              </a:rPr>
              <a:t>军事思想概述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60363"/>
            <a:ext cx="8229600" cy="4525962"/>
          </a:xfrm>
        </p:spPr>
        <p:txBody>
          <a:bodyPr/>
          <a:lstStyle/>
          <a:p>
            <a:pPr>
              <a:defRPr/>
            </a:pPr>
            <a:r>
              <a:rPr lang="en-US" altLang="zh-CN" sz="2800" noProof="1"/>
              <a:t>    </a:t>
            </a:r>
            <a:r>
              <a:rPr lang="zh-CN" altLang="en-US" sz="2800" noProof="1"/>
              <a:t>德国哲学家雅斯贝斯(Karl Jaspers)指出，公元前800至公元前200年为人类文明的“轴心时代”。这个时代诞生了苏格拉底、柏拉图、以色列先知、释迦牟尼、孔子、老子。他们创立各自的思想体系，共同构成人类文明的精神基础，直到今天，人类仍然附着在这种基础之上。</a:t>
            </a:r>
          </a:p>
          <a:p>
            <a:pPr>
              <a:defRPr/>
            </a:pPr>
            <a:r>
              <a:rPr lang="zh-CN" altLang="en-US" sz="2800" noProof="1"/>
              <a:t>孔子：</a:t>
            </a:r>
            <a:r>
              <a:rPr lang="en-US" altLang="zh-CN" sz="2800" noProof="1"/>
              <a:t>“</a:t>
            </a:r>
            <a:r>
              <a:rPr lang="zh-CN" altLang="en-US" sz="2800" noProof="1"/>
              <a:t>大同思想</a:t>
            </a:r>
            <a:r>
              <a:rPr lang="en-US" altLang="zh-CN" sz="2800" noProof="1"/>
              <a:t>”—— ——</a:t>
            </a:r>
            <a:r>
              <a:rPr lang="zh-CN" altLang="en-US" sz="2800" noProof="1"/>
              <a:t>西方：“乌托邦”</a:t>
            </a:r>
          </a:p>
          <a:p>
            <a:pPr marL="0" indent="0">
              <a:buFontTx/>
              <a:buNone/>
              <a:defRPr/>
            </a:pPr>
            <a:endParaRPr lang="zh-CN" altLang="en-US" sz="2800" noProof="1"/>
          </a:p>
          <a:p>
            <a:pPr>
              <a:defRPr/>
            </a:pPr>
            <a:endParaRPr lang="zh-CN" altLang="en-US" sz="2800" noProof="1"/>
          </a:p>
        </p:txBody>
      </p:sp>
      <p:sp>
        <p:nvSpPr>
          <p:cNvPr id="15363" name="左弧形箭头 3"/>
          <p:cNvSpPr>
            <a:spLocks noChangeArrowheads="1"/>
          </p:cNvSpPr>
          <p:nvPr/>
        </p:nvSpPr>
        <p:spPr bwMode="auto">
          <a:xfrm>
            <a:off x="1260475" y="3933825"/>
            <a:ext cx="1152525" cy="503238"/>
          </a:xfrm>
          <a:prstGeom prst="curvedRightArrow">
            <a:avLst>
              <a:gd name="adj1" fmla="val 25000"/>
              <a:gd name="adj2" fmla="val 50000"/>
              <a:gd name="adj3" fmla="val 2499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ea typeface="方正彩云简体" pitchFamily="2" charset="-122"/>
            </a:endParaRPr>
          </a:p>
        </p:txBody>
      </p:sp>
      <p:sp>
        <p:nvSpPr>
          <p:cNvPr id="15364" name="左弧形箭头 4"/>
          <p:cNvSpPr>
            <a:spLocks noChangeArrowheads="1"/>
          </p:cNvSpPr>
          <p:nvPr/>
        </p:nvSpPr>
        <p:spPr bwMode="auto">
          <a:xfrm>
            <a:off x="2124075" y="4292600"/>
            <a:ext cx="730250" cy="1217613"/>
          </a:xfrm>
          <a:prstGeom prst="curvedRightArrow">
            <a:avLst>
              <a:gd name="adj1" fmla="val 25042"/>
              <a:gd name="adj2" fmla="val 50084"/>
              <a:gd name="adj3" fmla="val 25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ea typeface="方正彩云简体" pitchFamily="2" charset="-122"/>
            </a:endParaRPr>
          </a:p>
        </p:txBody>
      </p:sp>
      <p:sp>
        <p:nvSpPr>
          <p:cNvPr id="15365" name="右箭头标注 5"/>
          <p:cNvSpPr>
            <a:spLocks noChangeArrowheads="1"/>
          </p:cNvSpPr>
          <p:nvPr/>
        </p:nvSpPr>
        <p:spPr bwMode="auto">
          <a:xfrm>
            <a:off x="1476375" y="4076700"/>
            <a:ext cx="1306513" cy="361950"/>
          </a:xfrm>
          <a:prstGeom prst="rightArrowCallout">
            <a:avLst>
              <a:gd name="adj1" fmla="val 25000"/>
              <a:gd name="adj2" fmla="val 25000"/>
              <a:gd name="adj3" fmla="val 24816"/>
              <a:gd name="adj4" fmla="val 6497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15366" name="左弧形箭头 6"/>
          <p:cNvSpPr>
            <a:spLocks noChangeArrowheads="1"/>
          </p:cNvSpPr>
          <p:nvPr/>
        </p:nvSpPr>
        <p:spPr bwMode="auto">
          <a:xfrm>
            <a:off x="1116013" y="3789363"/>
            <a:ext cx="1233487" cy="1216025"/>
          </a:xfrm>
          <a:prstGeom prst="curvedRightArrow">
            <a:avLst>
              <a:gd name="adj1" fmla="val 25000"/>
              <a:gd name="adj2" fmla="val 50000"/>
              <a:gd name="adj3" fmla="val 2499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ea typeface="方正彩云简体" pitchFamily="2" charset="-122"/>
            </a:endParaRPr>
          </a:p>
        </p:txBody>
      </p:sp>
      <p:sp>
        <p:nvSpPr>
          <p:cNvPr id="15367" name="下箭头 7"/>
          <p:cNvSpPr>
            <a:spLocks noChangeArrowheads="1"/>
          </p:cNvSpPr>
          <p:nvPr/>
        </p:nvSpPr>
        <p:spPr bwMode="auto">
          <a:xfrm>
            <a:off x="2628900" y="3573463"/>
            <a:ext cx="153988" cy="933450"/>
          </a:xfrm>
          <a:prstGeom prst="downArrow">
            <a:avLst>
              <a:gd name="adj1" fmla="val 50000"/>
              <a:gd name="adj2" fmla="val 49926"/>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15368" name="下箭头 8"/>
          <p:cNvSpPr>
            <a:spLocks noChangeArrowheads="1"/>
          </p:cNvSpPr>
          <p:nvPr/>
        </p:nvSpPr>
        <p:spPr bwMode="auto">
          <a:xfrm>
            <a:off x="6445250" y="3573463"/>
            <a:ext cx="169863" cy="987425"/>
          </a:xfrm>
          <a:prstGeom prst="downArrow">
            <a:avLst>
              <a:gd name="adj1" fmla="val 50000"/>
              <a:gd name="adj2" fmla="val 50111"/>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15369" name="文本框 9"/>
          <p:cNvSpPr txBox="1">
            <a:spLocks noChangeArrowheads="1"/>
          </p:cNvSpPr>
          <p:nvPr/>
        </p:nvSpPr>
        <p:spPr bwMode="auto">
          <a:xfrm>
            <a:off x="1376363" y="4560888"/>
            <a:ext cx="339661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solidFill>
                  <a:schemeClr val="tx2"/>
                </a:solidFill>
                <a:ea typeface="方正彩云简体" pitchFamily="2" charset="-122"/>
              </a:rPr>
              <a:t>共同富裕</a:t>
            </a:r>
          </a:p>
          <a:p>
            <a:pPr eaLnBrk="1" hangingPunct="1">
              <a:spcBef>
                <a:spcPct val="0"/>
              </a:spcBef>
              <a:buFontTx/>
              <a:buNone/>
            </a:pPr>
            <a:r>
              <a:rPr lang="zh-CN" altLang="en-US" sz="3600">
                <a:solidFill>
                  <a:schemeClr val="tx2"/>
                </a:solidFill>
                <a:ea typeface="方正彩云简体" pitchFamily="2" charset="-122"/>
              </a:rPr>
              <a:t>（家庭再生产）</a:t>
            </a:r>
          </a:p>
        </p:txBody>
      </p:sp>
      <p:sp>
        <p:nvSpPr>
          <p:cNvPr id="15370" name="文本框 10"/>
          <p:cNvSpPr txBox="1">
            <a:spLocks noChangeArrowheads="1"/>
          </p:cNvSpPr>
          <p:nvPr/>
        </p:nvSpPr>
        <p:spPr bwMode="auto">
          <a:xfrm>
            <a:off x="5248275" y="4560888"/>
            <a:ext cx="339661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solidFill>
                  <a:srgbClr val="00B0F0"/>
                </a:solidFill>
                <a:ea typeface="方正彩云简体" pitchFamily="2" charset="-122"/>
              </a:rPr>
              <a:t>共同富裕</a:t>
            </a:r>
          </a:p>
          <a:p>
            <a:pPr eaLnBrk="1" hangingPunct="1">
              <a:spcBef>
                <a:spcPct val="0"/>
              </a:spcBef>
              <a:buFontTx/>
              <a:buNone/>
            </a:pPr>
            <a:r>
              <a:rPr lang="zh-CN" altLang="en-US" sz="3600">
                <a:solidFill>
                  <a:srgbClr val="00B0F0"/>
                </a:solidFill>
                <a:ea typeface="方正彩云简体" pitchFamily="2" charset="-122"/>
              </a:rPr>
              <a:t>（原子化个体）</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25BD892-0C71-3144-FBAC-DAFBD9C18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4870"/>
            <a:ext cx="9144000" cy="5088260"/>
          </a:xfrm>
          <a:prstGeom prst="rect">
            <a:avLst/>
          </a:prstGeom>
        </p:spPr>
      </p:pic>
    </p:spTree>
    <p:extLst>
      <p:ext uri="{BB962C8B-B14F-4D97-AF65-F5344CB8AC3E}">
        <p14:creationId xmlns:p14="http://schemas.microsoft.com/office/powerpoint/2010/main" val="239696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16013" y="2563813"/>
            <a:ext cx="7129462" cy="720725"/>
          </a:xfrm>
          <a:effectLst>
            <a:outerShdw dist="35921" dir="2700000" algn="ctr" rotWithShape="0">
              <a:schemeClr val="tx1"/>
            </a:outerShdw>
          </a:effectLst>
        </p:spPr>
        <p:txBody>
          <a:bodyPr/>
          <a:lstStyle/>
          <a:p>
            <a:pPr algn="l" eaLnBrk="1" hangingPunct="1"/>
            <a:r>
              <a:rPr lang="zh-CN" altLang="en-US" sz="4000" b="1">
                <a:solidFill>
                  <a:srgbClr val="FFFF00"/>
                </a:solidFill>
                <a:ea typeface="楷体_GB2312" pitchFamily="49" charset="-122"/>
              </a:rPr>
              <a:t>（二）军事思想的发展历程</a:t>
            </a:r>
          </a:p>
        </p:txBody>
      </p:sp>
      <p:sp>
        <p:nvSpPr>
          <p:cNvPr id="17411" name="Rectangle 13"/>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1741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wipe(left)">
                                      <p:cBhvr>
                                        <p:cTn id="7" dur="2000"/>
                                        <p:tgtEl>
                                          <p:spTgt spid="62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827088" y="1196975"/>
            <a:ext cx="4752975" cy="576263"/>
          </a:xfrm>
          <a:effectLst>
            <a:outerShdw dist="35921" dir="2700000" algn="ctr" rotWithShape="0">
              <a:schemeClr val="tx1"/>
            </a:outerShdw>
          </a:effectLst>
        </p:spPr>
        <p:txBody>
          <a:bodyPr/>
          <a:lstStyle/>
          <a:p>
            <a:pPr algn="just" eaLnBrk="1" hangingPunct="1">
              <a:buFontTx/>
              <a:buNone/>
            </a:pPr>
            <a:r>
              <a:rPr lang="zh-CN" altLang="en-US" sz="3600">
                <a:solidFill>
                  <a:schemeClr val="bg1"/>
                </a:solidFill>
                <a:latin typeface="方正大黑简体" panose="02000000000000000000" pitchFamily="2" charset="-122"/>
                <a:ea typeface="方正大黑简体" panose="02000000000000000000" pitchFamily="2" charset="-122"/>
              </a:rPr>
              <a:t>１、古代军事思想</a:t>
            </a:r>
          </a:p>
        </p:txBody>
      </p:sp>
      <p:sp>
        <p:nvSpPr>
          <p:cNvPr id="18435" name="Rectangle 12"/>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73741" name="Rectangle 13"/>
          <p:cNvSpPr>
            <a:spLocks noChangeArrowheads="1"/>
          </p:cNvSpPr>
          <p:nvPr/>
        </p:nvSpPr>
        <p:spPr bwMode="auto">
          <a:xfrm>
            <a:off x="684213" y="2141538"/>
            <a:ext cx="7920037" cy="30162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zh-CN" altLang="en-US">
                <a:solidFill>
                  <a:schemeClr val="bg1"/>
                </a:solidFill>
                <a:ea typeface="黑体" panose="02010609060101010101" pitchFamily="49" charset="-122"/>
              </a:rPr>
              <a:t>　　有了战争就有了军事思想，战争、国家、军队是私有制的产物，自人类进入奴隶社会以来，战争就成了解决阶级矛盾、民族矛盾的主要方式之一。随着战争活动的不断发生，人们必然开始对战争实践进行理论总</a:t>
            </a:r>
          </a:p>
          <a:p>
            <a:pPr eaLnBrk="1" hangingPunct="1">
              <a:spcBef>
                <a:spcPct val="0"/>
              </a:spcBef>
              <a:buFontTx/>
              <a:buNone/>
            </a:pPr>
            <a:r>
              <a:rPr lang="zh-CN" altLang="en-US">
                <a:solidFill>
                  <a:schemeClr val="bg1"/>
                </a:solidFill>
                <a:ea typeface="黑体" panose="02010609060101010101" pitchFamily="49" charset="-122"/>
              </a:rPr>
              <a:t>结，这样，军事思想就产生了。</a:t>
            </a:r>
          </a:p>
        </p:txBody>
      </p:sp>
      <p:sp>
        <p:nvSpPr>
          <p:cNvPr id="18437"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731">
                                            <p:bg/>
                                          </p:spTgt>
                                        </p:tgtEl>
                                        <p:attrNameLst>
                                          <p:attrName>style.visibility</p:attrName>
                                        </p:attrNameLst>
                                      </p:cBhvr>
                                      <p:to>
                                        <p:strVal val="visible"/>
                                      </p:to>
                                    </p:set>
                                    <p:animEffect transition="in" filter="wipe(left)">
                                      <p:cBhvr>
                                        <p:cTn id="7" dur="1000"/>
                                        <p:tgtEl>
                                          <p:spTgt spid="73731">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3731">
                                            <p:txEl>
                                              <p:pRg st="0" end="0"/>
                                            </p:txEl>
                                          </p:spTgt>
                                        </p:tgtEl>
                                        <p:attrNameLst>
                                          <p:attrName>style.visibility</p:attrName>
                                        </p:attrNameLst>
                                      </p:cBhvr>
                                      <p:to>
                                        <p:strVal val="visible"/>
                                      </p:to>
                                    </p:set>
                                    <p:animEffect transition="in" filter="wipe(left)">
                                      <p:cBhvr>
                                        <p:cTn id="11" dur="1000"/>
                                        <p:tgtEl>
                                          <p:spTgt spid="73731">
                                            <p:txEl>
                                              <p:pRg st="0" end="0"/>
                                            </p:txEl>
                                          </p:spTgt>
                                        </p:tgtEl>
                                      </p:cBhvr>
                                    </p:animEffect>
                                  </p:childTnLst>
                                </p:cTn>
                              </p:par>
                            </p:childTnLst>
                          </p:cTn>
                        </p:par>
                        <p:par>
                          <p:cTn id="12" fill="hold">
                            <p:stCondLst>
                              <p:cond delay="2000"/>
                            </p:stCondLst>
                            <p:childTnLst>
                              <p:par>
                                <p:cTn id="13" presetID="18" presetClass="entr" presetSubtype="12" fill="hold" grpId="0" nodeType="afterEffect">
                                  <p:stCondLst>
                                    <p:cond delay="0"/>
                                  </p:stCondLst>
                                  <p:childTnLst>
                                    <p:set>
                                      <p:cBhvr>
                                        <p:cTn id="14" dur="1" fill="hold">
                                          <p:stCondLst>
                                            <p:cond delay="0"/>
                                          </p:stCondLst>
                                        </p:cTn>
                                        <p:tgtEl>
                                          <p:spTgt spid="73741"/>
                                        </p:tgtEl>
                                        <p:attrNameLst>
                                          <p:attrName>style.visibility</p:attrName>
                                        </p:attrNameLst>
                                      </p:cBhvr>
                                      <p:to>
                                        <p:strVal val="visible"/>
                                      </p:to>
                                    </p:set>
                                    <p:animEffect transition="in" filter="strips(downLeft)">
                                      <p:cBhvr>
                                        <p:cTn id="15" dur="1000"/>
                                        <p:tgtEl>
                                          <p:spTgt spid="73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P spid="7374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3"/>
          <p:cNvGrpSpPr/>
          <p:nvPr/>
        </p:nvGrpSpPr>
        <p:grpSpPr bwMode="auto">
          <a:xfrm>
            <a:off x="93663" y="2765425"/>
            <a:ext cx="3254375" cy="519113"/>
            <a:chOff x="59" y="1742"/>
            <a:chExt cx="2041" cy="327"/>
          </a:xfrm>
        </p:grpSpPr>
        <p:sp>
          <p:nvSpPr>
            <p:cNvPr id="19479" name="Text Box 20"/>
            <p:cNvSpPr txBox="1">
              <a:spLocks noChangeArrowheads="1"/>
            </p:cNvSpPr>
            <p:nvPr/>
          </p:nvSpPr>
          <p:spPr bwMode="auto">
            <a:xfrm>
              <a:off x="59" y="1742"/>
              <a:ext cx="791" cy="327"/>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ea typeface="黑体" panose="02010609060101010101" pitchFamily="49" charset="-122"/>
                </a:rPr>
                <a:t>西　亚</a:t>
              </a:r>
            </a:p>
          </p:txBody>
        </p:sp>
        <p:sp>
          <p:nvSpPr>
            <p:cNvPr id="19480" name="Line 21"/>
            <p:cNvSpPr>
              <a:spLocks noChangeShapeType="1"/>
            </p:cNvSpPr>
            <p:nvPr/>
          </p:nvSpPr>
          <p:spPr bwMode="auto">
            <a:xfrm>
              <a:off x="884" y="1933"/>
              <a:ext cx="1216" cy="36"/>
            </a:xfrm>
            <a:prstGeom prst="line">
              <a:avLst/>
            </a:prstGeom>
            <a:noFill/>
            <a:ln w="38100">
              <a:solidFill>
                <a:schemeClr val="bg1"/>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grpSp>
      <p:sp>
        <p:nvSpPr>
          <p:cNvPr id="90115" name="Rectangle 3"/>
          <p:cNvSpPr>
            <a:spLocks noGrp="1" noChangeArrowheads="1"/>
          </p:cNvSpPr>
          <p:nvPr>
            <p:ph idx="1"/>
          </p:nvPr>
        </p:nvSpPr>
        <p:spPr>
          <a:xfrm>
            <a:off x="2103438" y="1174750"/>
            <a:ext cx="5060950" cy="579438"/>
          </a:xfrm>
          <a:effectLst>
            <a:outerShdw dist="17961" dir="2700000" algn="ctr" rotWithShape="0">
              <a:schemeClr val="tx1"/>
            </a:outerShdw>
          </a:effectLst>
        </p:spPr>
        <p:txBody>
          <a:bodyPr wrap="none">
            <a:spAutoFit/>
          </a:bodyPr>
          <a:lstStyle/>
          <a:p>
            <a:pPr marL="0" indent="0" algn="ctr" eaLnBrk="1" hangingPunct="1">
              <a:spcBef>
                <a:spcPct val="0"/>
              </a:spcBef>
              <a:buFontTx/>
              <a:buNone/>
            </a:pPr>
            <a:r>
              <a:rPr lang="zh-CN" altLang="en-US" b="1">
                <a:solidFill>
                  <a:srgbClr val="FFFF00"/>
                </a:solidFill>
                <a:ea typeface="华文中宋" panose="02010600040101010101" pitchFamily="2" charset="-122"/>
              </a:rPr>
              <a:t>古代世界主要军事活动区域</a:t>
            </a:r>
          </a:p>
        </p:txBody>
      </p:sp>
      <p:sp>
        <p:nvSpPr>
          <p:cNvPr id="90117" name="AutoShape 5"/>
          <p:cNvSpPr>
            <a:spLocks noChangeArrowheads="1"/>
          </p:cNvSpPr>
          <p:nvPr/>
        </p:nvSpPr>
        <p:spPr bwMode="auto">
          <a:xfrm>
            <a:off x="2555875" y="3213100"/>
            <a:ext cx="287338" cy="433388"/>
          </a:xfrm>
          <a:prstGeom prst="star5">
            <a:avLst/>
          </a:prstGeom>
          <a:solidFill>
            <a:srgbClr val="FF3300"/>
          </a:solidFill>
          <a:ln w="9525" algn="ctr">
            <a:noFill/>
            <a:miter lim="800000"/>
          </a:ln>
          <a:effectLst/>
        </p:spPr>
        <p:txBody>
          <a:bodyPr wrap="none" anchor="ctr"/>
          <a:lstStyle/>
          <a:p>
            <a:pPr algn="ctr" eaLnBrk="1" hangingPunct="1">
              <a:defRPr/>
            </a:pPr>
            <a:endParaRPr lang="zh-CN" altLang="en-US"/>
          </a:p>
        </p:txBody>
      </p:sp>
      <p:sp>
        <p:nvSpPr>
          <p:cNvPr id="90118" name="AutoShape 6"/>
          <p:cNvSpPr>
            <a:spLocks noChangeArrowheads="1"/>
          </p:cNvSpPr>
          <p:nvPr/>
        </p:nvSpPr>
        <p:spPr bwMode="auto">
          <a:xfrm>
            <a:off x="3276600" y="2852738"/>
            <a:ext cx="287338" cy="433387"/>
          </a:xfrm>
          <a:prstGeom prst="star5">
            <a:avLst/>
          </a:prstGeom>
          <a:solidFill>
            <a:srgbClr val="FF3300"/>
          </a:solidFill>
          <a:ln w="9525" algn="ctr">
            <a:noFill/>
            <a:miter lim="800000"/>
          </a:ln>
          <a:effectLst/>
        </p:spPr>
        <p:txBody>
          <a:bodyPr wrap="none" anchor="ctr"/>
          <a:lstStyle/>
          <a:p>
            <a:pPr algn="ctr" eaLnBrk="1" hangingPunct="1">
              <a:defRPr/>
            </a:pPr>
            <a:endParaRPr lang="zh-CN" altLang="en-US"/>
          </a:p>
        </p:txBody>
      </p:sp>
      <p:sp>
        <p:nvSpPr>
          <p:cNvPr id="90121" name="AutoShape 9"/>
          <p:cNvSpPr>
            <a:spLocks noChangeArrowheads="1"/>
          </p:cNvSpPr>
          <p:nvPr/>
        </p:nvSpPr>
        <p:spPr bwMode="auto">
          <a:xfrm>
            <a:off x="4859338" y="3141663"/>
            <a:ext cx="287337" cy="433387"/>
          </a:xfrm>
          <a:prstGeom prst="star5">
            <a:avLst/>
          </a:prstGeom>
          <a:solidFill>
            <a:srgbClr val="FF3300"/>
          </a:solidFill>
          <a:ln w="9525" algn="ctr">
            <a:noFill/>
            <a:miter lim="800000"/>
          </a:ln>
          <a:effectLst/>
        </p:spPr>
        <p:txBody>
          <a:bodyPr wrap="none" anchor="ctr"/>
          <a:lstStyle/>
          <a:p>
            <a:pPr algn="ctr" eaLnBrk="1" hangingPunct="1">
              <a:defRPr/>
            </a:pPr>
            <a:endParaRPr lang="zh-CN" altLang="en-US"/>
          </a:p>
        </p:txBody>
      </p:sp>
      <p:sp>
        <p:nvSpPr>
          <p:cNvPr id="90120" name="AutoShape 8"/>
          <p:cNvSpPr>
            <a:spLocks noChangeArrowheads="1"/>
          </p:cNvSpPr>
          <p:nvPr/>
        </p:nvSpPr>
        <p:spPr bwMode="auto">
          <a:xfrm>
            <a:off x="2425700" y="2579688"/>
            <a:ext cx="433388" cy="576262"/>
          </a:xfrm>
          <a:prstGeom prst="star5">
            <a:avLst/>
          </a:prstGeom>
          <a:solidFill>
            <a:srgbClr val="FF3300"/>
          </a:solidFill>
          <a:ln w="9525" algn="ctr">
            <a:noFill/>
            <a:miter lim="800000"/>
          </a:ln>
          <a:effectLst/>
        </p:spPr>
        <p:txBody>
          <a:bodyPr wrap="none" anchor="ctr"/>
          <a:lstStyle/>
          <a:p>
            <a:pPr algn="ctr" eaLnBrk="1" hangingPunct="1">
              <a:defRPr/>
            </a:pPr>
            <a:endParaRPr lang="zh-CN" altLang="en-US"/>
          </a:p>
        </p:txBody>
      </p:sp>
      <p:sp>
        <p:nvSpPr>
          <p:cNvPr id="90119" name="AutoShape 7"/>
          <p:cNvSpPr>
            <a:spLocks noChangeArrowheads="1"/>
          </p:cNvSpPr>
          <p:nvPr/>
        </p:nvSpPr>
        <p:spPr bwMode="auto">
          <a:xfrm>
            <a:off x="6213475" y="2824163"/>
            <a:ext cx="504825" cy="576262"/>
          </a:xfrm>
          <a:prstGeom prst="star5">
            <a:avLst/>
          </a:prstGeom>
          <a:solidFill>
            <a:srgbClr val="FF3300"/>
          </a:solidFill>
          <a:ln w="9525" algn="ctr">
            <a:noFill/>
            <a:miter lim="800000"/>
          </a:ln>
          <a:effectLst/>
        </p:spPr>
        <p:txBody>
          <a:bodyPr wrap="none" anchor="ctr"/>
          <a:lstStyle/>
          <a:p>
            <a:pPr algn="ctr" eaLnBrk="1" hangingPunct="1">
              <a:defRPr/>
            </a:pPr>
            <a:endParaRPr lang="zh-CN" altLang="en-US"/>
          </a:p>
        </p:txBody>
      </p:sp>
      <p:grpSp>
        <p:nvGrpSpPr>
          <p:cNvPr id="3" name="Group 28"/>
          <p:cNvGrpSpPr/>
          <p:nvPr/>
        </p:nvGrpSpPr>
        <p:grpSpPr bwMode="auto">
          <a:xfrm>
            <a:off x="323850" y="1484313"/>
            <a:ext cx="2232025" cy="1223962"/>
            <a:chOff x="204" y="935"/>
            <a:chExt cx="1406" cy="817"/>
          </a:xfrm>
        </p:grpSpPr>
        <p:sp>
          <p:nvSpPr>
            <p:cNvPr id="19477" name="Text Box 18"/>
            <p:cNvSpPr txBox="1">
              <a:spLocks noChangeArrowheads="1"/>
            </p:cNvSpPr>
            <p:nvPr/>
          </p:nvSpPr>
          <p:spPr bwMode="auto">
            <a:xfrm>
              <a:off x="204" y="935"/>
              <a:ext cx="791" cy="347"/>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ea typeface="黑体" panose="02010609060101010101" pitchFamily="49" charset="-122"/>
                </a:rPr>
                <a:t>地中海</a:t>
              </a:r>
            </a:p>
          </p:txBody>
        </p:sp>
        <p:sp>
          <p:nvSpPr>
            <p:cNvPr id="19478" name="Line 19"/>
            <p:cNvSpPr>
              <a:spLocks noChangeShapeType="1"/>
            </p:cNvSpPr>
            <p:nvPr/>
          </p:nvSpPr>
          <p:spPr bwMode="auto">
            <a:xfrm>
              <a:off x="975" y="1162"/>
              <a:ext cx="635" cy="590"/>
            </a:xfrm>
            <a:prstGeom prst="line">
              <a:avLst/>
            </a:prstGeom>
            <a:noFill/>
            <a:ln w="38100">
              <a:solidFill>
                <a:schemeClr val="bg1"/>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grpSp>
      <p:grpSp>
        <p:nvGrpSpPr>
          <p:cNvPr id="4" name="Group 30"/>
          <p:cNvGrpSpPr/>
          <p:nvPr/>
        </p:nvGrpSpPr>
        <p:grpSpPr bwMode="auto">
          <a:xfrm>
            <a:off x="468313" y="3644900"/>
            <a:ext cx="2192337" cy="2319338"/>
            <a:chOff x="456" y="2296"/>
            <a:chExt cx="1290" cy="1461"/>
          </a:xfrm>
        </p:grpSpPr>
        <p:sp>
          <p:nvSpPr>
            <p:cNvPr id="19475" name="Text Box 22"/>
            <p:cNvSpPr txBox="1">
              <a:spLocks noChangeArrowheads="1"/>
            </p:cNvSpPr>
            <p:nvPr/>
          </p:nvSpPr>
          <p:spPr bwMode="auto">
            <a:xfrm>
              <a:off x="456" y="3430"/>
              <a:ext cx="791" cy="327"/>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ea typeface="黑体" panose="02010609060101010101" pitchFamily="49" charset="-122"/>
                </a:rPr>
                <a:t>北　非</a:t>
              </a:r>
            </a:p>
          </p:txBody>
        </p:sp>
        <p:sp>
          <p:nvSpPr>
            <p:cNvPr id="19476" name="Line 23"/>
            <p:cNvSpPr>
              <a:spLocks noChangeShapeType="1"/>
            </p:cNvSpPr>
            <p:nvPr/>
          </p:nvSpPr>
          <p:spPr bwMode="auto">
            <a:xfrm flipV="1">
              <a:off x="975" y="2296"/>
              <a:ext cx="771" cy="1134"/>
            </a:xfrm>
            <a:prstGeom prst="line">
              <a:avLst/>
            </a:prstGeom>
            <a:noFill/>
            <a:ln w="38100">
              <a:solidFill>
                <a:schemeClr val="bg1"/>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grpSp>
      <p:grpSp>
        <p:nvGrpSpPr>
          <p:cNvPr id="5" name="Group 31"/>
          <p:cNvGrpSpPr/>
          <p:nvPr/>
        </p:nvGrpSpPr>
        <p:grpSpPr bwMode="auto">
          <a:xfrm>
            <a:off x="5076825" y="3429000"/>
            <a:ext cx="3517900" cy="2725738"/>
            <a:chOff x="3197" y="2160"/>
            <a:chExt cx="1807" cy="1681"/>
          </a:xfrm>
        </p:grpSpPr>
        <p:sp>
          <p:nvSpPr>
            <p:cNvPr id="19473" name="Text Box 24"/>
            <p:cNvSpPr txBox="1">
              <a:spLocks noChangeArrowheads="1"/>
            </p:cNvSpPr>
            <p:nvPr/>
          </p:nvSpPr>
          <p:spPr bwMode="auto">
            <a:xfrm>
              <a:off x="4358" y="3521"/>
              <a:ext cx="646" cy="32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ea typeface="黑体" panose="02010609060101010101" pitchFamily="49" charset="-122"/>
                </a:rPr>
                <a:t>印　度</a:t>
              </a:r>
            </a:p>
          </p:txBody>
        </p:sp>
        <p:sp>
          <p:nvSpPr>
            <p:cNvPr id="19474" name="Line 25"/>
            <p:cNvSpPr>
              <a:spLocks noChangeShapeType="1"/>
            </p:cNvSpPr>
            <p:nvPr/>
          </p:nvSpPr>
          <p:spPr bwMode="auto">
            <a:xfrm>
              <a:off x="3197" y="2160"/>
              <a:ext cx="1497" cy="1316"/>
            </a:xfrm>
            <a:prstGeom prst="line">
              <a:avLst/>
            </a:prstGeom>
            <a:noFill/>
            <a:ln w="38100">
              <a:solidFill>
                <a:schemeClr val="bg1"/>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grpSp>
      <p:grpSp>
        <p:nvGrpSpPr>
          <p:cNvPr id="6" name="Group 32"/>
          <p:cNvGrpSpPr/>
          <p:nvPr/>
        </p:nvGrpSpPr>
        <p:grpSpPr bwMode="auto">
          <a:xfrm>
            <a:off x="6588125" y="2060575"/>
            <a:ext cx="2232025" cy="936625"/>
            <a:chOff x="4150" y="1298"/>
            <a:chExt cx="1291" cy="590"/>
          </a:xfrm>
        </p:grpSpPr>
        <p:sp>
          <p:nvSpPr>
            <p:cNvPr id="19471" name="Text Box 26"/>
            <p:cNvSpPr txBox="1">
              <a:spLocks noChangeArrowheads="1"/>
            </p:cNvSpPr>
            <p:nvPr/>
          </p:nvSpPr>
          <p:spPr bwMode="auto">
            <a:xfrm>
              <a:off x="4650" y="1298"/>
              <a:ext cx="791" cy="327"/>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bg1"/>
                  </a:solidFill>
                  <a:ea typeface="黑体" panose="02010609060101010101" pitchFamily="49" charset="-122"/>
                </a:rPr>
                <a:t>中　国</a:t>
              </a:r>
            </a:p>
          </p:txBody>
        </p:sp>
        <p:sp>
          <p:nvSpPr>
            <p:cNvPr id="19472" name="Line 27"/>
            <p:cNvSpPr>
              <a:spLocks noChangeShapeType="1"/>
            </p:cNvSpPr>
            <p:nvPr/>
          </p:nvSpPr>
          <p:spPr bwMode="auto">
            <a:xfrm flipH="1">
              <a:off x="4150" y="1480"/>
              <a:ext cx="499" cy="408"/>
            </a:xfrm>
            <a:prstGeom prst="line">
              <a:avLst/>
            </a:prstGeom>
            <a:noFill/>
            <a:ln w="38100">
              <a:solidFill>
                <a:schemeClr val="bg1"/>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grpSp>
      <p:sp>
        <p:nvSpPr>
          <p:cNvPr id="19469" name="Rectangle 34"/>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19470"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115">
                                            <p:bg/>
                                          </p:spTgt>
                                        </p:tgtEl>
                                        <p:attrNameLst>
                                          <p:attrName>style.visibility</p:attrName>
                                        </p:attrNameLst>
                                      </p:cBhvr>
                                      <p:to>
                                        <p:strVal val="visible"/>
                                      </p:to>
                                    </p:set>
                                    <p:animEffect transition="in" filter="wipe(left)">
                                      <p:cBhvr>
                                        <p:cTn id="7" dur="2000"/>
                                        <p:tgtEl>
                                          <p:spTgt spid="90115">
                                            <p:bg/>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90115">
                                            <p:txEl>
                                              <p:pRg st="0" end="0"/>
                                            </p:txEl>
                                          </p:spTgt>
                                        </p:tgtEl>
                                        <p:attrNameLst>
                                          <p:attrName>style.visibility</p:attrName>
                                        </p:attrNameLst>
                                      </p:cBhvr>
                                      <p:to>
                                        <p:strVal val="visible"/>
                                      </p:to>
                                    </p:set>
                                    <p:animEffect transition="in" filter="wipe(left)">
                                      <p:cBhvr>
                                        <p:cTn id="11" dur="2000"/>
                                        <p:tgtEl>
                                          <p:spTgt spid="901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nodeType="clickEffect">
                                  <p:stCondLst>
                                    <p:cond delay="0"/>
                                  </p:stCondLst>
                                  <p:childTnLst>
                                    <p:set>
                                      <p:cBhvr>
                                        <p:cTn id="15" dur="1" fill="hold">
                                          <p:stCondLst>
                                            <p:cond delay="0"/>
                                          </p:stCondLst>
                                        </p:cTn>
                                        <p:tgtEl>
                                          <p:spTgt spid="90118"/>
                                        </p:tgtEl>
                                        <p:attrNameLst>
                                          <p:attrName>style.visibility</p:attrName>
                                        </p:attrNameLst>
                                      </p:cBhvr>
                                      <p:to>
                                        <p:strVal val="visible"/>
                                      </p:to>
                                    </p:set>
                                    <p:anim calcmode="lin" valueType="num">
                                      <p:cBhvr>
                                        <p:cTn id="16" dur="500" fill="hold"/>
                                        <p:tgtEl>
                                          <p:spTgt spid="90118"/>
                                        </p:tgtEl>
                                        <p:attrNameLst>
                                          <p:attrName>ppt_w</p:attrName>
                                        </p:attrNameLst>
                                      </p:cBhvr>
                                      <p:tavLst>
                                        <p:tav tm="0">
                                          <p:val>
                                            <p:strVal val="4*#ppt_w"/>
                                          </p:val>
                                        </p:tav>
                                        <p:tav tm="100000">
                                          <p:val>
                                            <p:strVal val="#ppt_w"/>
                                          </p:val>
                                        </p:tav>
                                      </p:tavLst>
                                    </p:anim>
                                    <p:anim calcmode="lin" valueType="num">
                                      <p:cBhvr>
                                        <p:cTn id="17" dur="500" fill="hold"/>
                                        <p:tgtEl>
                                          <p:spTgt spid="90118"/>
                                        </p:tgtEl>
                                        <p:attrNameLst>
                                          <p:attrName>ppt_h</p:attrName>
                                        </p:attrNameLst>
                                      </p:cBhvr>
                                      <p:tavLst>
                                        <p:tav tm="0">
                                          <p:val>
                                            <p:strVal val="4*#ppt_h"/>
                                          </p:val>
                                        </p:tav>
                                        <p:tav tm="100000">
                                          <p:val>
                                            <p:strVal val="#ppt_h"/>
                                          </p:val>
                                        </p:tav>
                                      </p:tavLst>
                                    </p:anim>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nodeType="clickEffect">
                                  <p:stCondLst>
                                    <p:cond delay="0"/>
                                  </p:stCondLst>
                                  <p:childTnLst>
                                    <p:set>
                                      <p:cBhvr>
                                        <p:cTn id="25" dur="1" fill="hold">
                                          <p:stCondLst>
                                            <p:cond delay="0"/>
                                          </p:stCondLst>
                                        </p:cTn>
                                        <p:tgtEl>
                                          <p:spTgt spid="90117"/>
                                        </p:tgtEl>
                                        <p:attrNameLst>
                                          <p:attrName>style.visibility</p:attrName>
                                        </p:attrNameLst>
                                      </p:cBhvr>
                                      <p:to>
                                        <p:strVal val="visible"/>
                                      </p:to>
                                    </p:set>
                                    <p:anim calcmode="lin" valueType="num">
                                      <p:cBhvr>
                                        <p:cTn id="26" dur="500" fill="hold"/>
                                        <p:tgtEl>
                                          <p:spTgt spid="90117"/>
                                        </p:tgtEl>
                                        <p:attrNameLst>
                                          <p:attrName>ppt_w</p:attrName>
                                        </p:attrNameLst>
                                      </p:cBhvr>
                                      <p:tavLst>
                                        <p:tav tm="0">
                                          <p:val>
                                            <p:strVal val="4*#ppt_w"/>
                                          </p:val>
                                        </p:tav>
                                        <p:tav tm="100000">
                                          <p:val>
                                            <p:strVal val="#ppt_w"/>
                                          </p:val>
                                        </p:tav>
                                      </p:tavLst>
                                    </p:anim>
                                    <p:anim calcmode="lin" valueType="num">
                                      <p:cBhvr>
                                        <p:cTn id="27" dur="500" fill="hold"/>
                                        <p:tgtEl>
                                          <p:spTgt spid="90117"/>
                                        </p:tgtEl>
                                        <p:attrNameLst>
                                          <p:attrName>ppt_h</p:attrName>
                                        </p:attrNameLst>
                                      </p:cBhvr>
                                      <p:tavLst>
                                        <p:tav tm="0">
                                          <p:val>
                                            <p:strVal val="4*#ppt_h"/>
                                          </p:val>
                                        </p:tav>
                                        <p:tav tm="100000">
                                          <p:val>
                                            <p:strVal val="#ppt_h"/>
                                          </p:val>
                                        </p:tav>
                                      </p:tavLst>
                                    </p:anim>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1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32" fill="hold" nodeType="clickEffect">
                                  <p:stCondLst>
                                    <p:cond delay="0"/>
                                  </p:stCondLst>
                                  <p:childTnLst>
                                    <p:set>
                                      <p:cBhvr>
                                        <p:cTn id="35" dur="1" fill="hold">
                                          <p:stCondLst>
                                            <p:cond delay="0"/>
                                          </p:stCondLst>
                                        </p:cTn>
                                        <p:tgtEl>
                                          <p:spTgt spid="90119"/>
                                        </p:tgtEl>
                                        <p:attrNameLst>
                                          <p:attrName>style.visibility</p:attrName>
                                        </p:attrNameLst>
                                      </p:cBhvr>
                                      <p:to>
                                        <p:strVal val="visible"/>
                                      </p:to>
                                    </p:set>
                                    <p:anim calcmode="lin" valueType="num">
                                      <p:cBhvr>
                                        <p:cTn id="36" dur="500" fill="hold"/>
                                        <p:tgtEl>
                                          <p:spTgt spid="90119"/>
                                        </p:tgtEl>
                                        <p:attrNameLst>
                                          <p:attrName>ppt_w</p:attrName>
                                        </p:attrNameLst>
                                      </p:cBhvr>
                                      <p:tavLst>
                                        <p:tav tm="0">
                                          <p:val>
                                            <p:strVal val="4*#ppt_w"/>
                                          </p:val>
                                        </p:tav>
                                        <p:tav tm="100000">
                                          <p:val>
                                            <p:strVal val="#ppt_w"/>
                                          </p:val>
                                        </p:tav>
                                      </p:tavLst>
                                    </p:anim>
                                    <p:anim calcmode="lin" valueType="num">
                                      <p:cBhvr>
                                        <p:cTn id="37" dur="500" fill="hold"/>
                                        <p:tgtEl>
                                          <p:spTgt spid="90119"/>
                                        </p:tgtEl>
                                        <p:attrNameLst>
                                          <p:attrName>ppt_h</p:attrName>
                                        </p:attrNameLst>
                                      </p:cBhvr>
                                      <p:tavLst>
                                        <p:tav tm="0">
                                          <p:val>
                                            <p:strVal val="4*#ppt_h"/>
                                          </p:val>
                                        </p:tav>
                                        <p:tav tm="100000">
                                          <p:val>
                                            <p:strVal val="#ppt_h"/>
                                          </p:val>
                                        </p:tav>
                                      </p:tavLst>
                                    </p:anim>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32" fill="hold" nodeType="clickEffect">
                                  <p:stCondLst>
                                    <p:cond delay="0"/>
                                  </p:stCondLst>
                                  <p:childTnLst>
                                    <p:set>
                                      <p:cBhvr>
                                        <p:cTn id="45" dur="1" fill="hold">
                                          <p:stCondLst>
                                            <p:cond delay="0"/>
                                          </p:stCondLst>
                                        </p:cTn>
                                        <p:tgtEl>
                                          <p:spTgt spid="90120"/>
                                        </p:tgtEl>
                                        <p:attrNameLst>
                                          <p:attrName>style.visibility</p:attrName>
                                        </p:attrNameLst>
                                      </p:cBhvr>
                                      <p:to>
                                        <p:strVal val="visible"/>
                                      </p:to>
                                    </p:set>
                                    <p:anim calcmode="lin" valueType="num">
                                      <p:cBhvr>
                                        <p:cTn id="46" dur="500" fill="hold"/>
                                        <p:tgtEl>
                                          <p:spTgt spid="90120"/>
                                        </p:tgtEl>
                                        <p:attrNameLst>
                                          <p:attrName>ppt_w</p:attrName>
                                        </p:attrNameLst>
                                      </p:cBhvr>
                                      <p:tavLst>
                                        <p:tav tm="0">
                                          <p:val>
                                            <p:strVal val="4*#ppt_w"/>
                                          </p:val>
                                        </p:tav>
                                        <p:tav tm="100000">
                                          <p:val>
                                            <p:strVal val="#ppt_w"/>
                                          </p:val>
                                        </p:tav>
                                      </p:tavLst>
                                    </p:anim>
                                    <p:anim calcmode="lin" valueType="num">
                                      <p:cBhvr>
                                        <p:cTn id="47" dur="500" fill="hold"/>
                                        <p:tgtEl>
                                          <p:spTgt spid="90120"/>
                                        </p:tgtEl>
                                        <p:attrNameLst>
                                          <p:attrName>ppt_h</p:attrName>
                                        </p:attrNameLst>
                                      </p:cBhvr>
                                      <p:tavLst>
                                        <p:tav tm="0">
                                          <p:val>
                                            <p:strVal val="4*#ppt_h"/>
                                          </p:val>
                                        </p:tav>
                                        <p:tav tm="100000">
                                          <p:val>
                                            <p:strVal val="#ppt_h"/>
                                          </p:val>
                                        </p:tav>
                                      </p:tavLst>
                                    </p:anim>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10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3" presetClass="entr" presetSubtype="32" fill="hold" nodeType="clickEffect">
                                  <p:stCondLst>
                                    <p:cond delay="0"/>
                                  </p:stCondLst>
                                  <p:childTnLst>
                                    <p:set>
                                      <p:cBhvr>
                                        <p:cTn id="55" dur="1" fill="hold">
                                          <p:stCondLst>
                                            <p:cond delay="0"/>
                                          </p:stCondLst>
                                        </p:cTn>
                                        <p:tgtEl>
                                          <p:spTgt spid="90121"/>
                                        </p:tgtEl>
                                        <p:attrNameLst>
                                          <p:attrName>style.visibility</p:attrName>
                                        </p:attrNameLst>
                                      </p:cBhvr>
                                      <p:to>
                                        <p:strVal val="visible"/>
                                      </p:to>
                                    </p:set>
                                    <p:anim calcmode="lin" valueType="num">
                                      <p:cBhvr>
                                        <p:cTn id="56" dur="500" fill="hold"/>
                                        <p:tgtEl>
                                          <p:spTgt spid="90121"/>
                                        </p:tgtEl>
                                        <p:attrNameLst>
                                          <p:attrName>ppt_w</p:attrName>
                                        </p:attrNameLst>
                                      </p:cBhvr>
                                      <p:tavLst>
                                        <p:tav tm="0">
                                          <p:val>
                                            <p:strVal val="4*#ppt_w"/>
                                          </p:val>
                                        </p:tav>
                                        <p:tav tm="100000">
                                          <p:val>
                                            <p:strVal val="#ppt_w"/>
                                          </p:val>
                                        </p:tav>
                                      </p:tavLst>
                                    </p:anim>
                                    <p:anim calcmode="lin" valueType="num">
                                      <p:cBhvr>
                                        <p:cTn id="57" dur="500" fill="hold"/>
                                        <p:tgtEl>
                                          <p:spTgt spid="90121"/>
                                        </p:tgtEl>
                                        <p:attrNameLst>
                                          <p:attrName>ppt_h</p:attrName>
                                        </p:attrNameLst>
                                      </p:cBhvr>
                                      <p:tavLst>
                                        <p:tav tm="0">
                                          <p:val>
                                            <p:strVal val="4*#ppt_h"/>
                                          </p:val>
                                        </p:tav>
                                        <p:tav tm="100000">
                                          <p:val>
                                            <p:strVal val="#ppt_h"/>
                                          </p:val>
                                        </p:tav>
                                      </p:tavLst>
                                    </p:anim>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10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8" presetClass="emph" presetSubtype="0" fill="hold" nodeType="clickEffect">
                                  <p:stCondLst>
                                    <p:cond delay="0"/>
                                  </p:stCondLst>
                                  <p:childTnLst>
                                    <p:animRot by="21600000">
                                      <p:cBhvr>
                                        <p:cTn id="65" dur="2000" fill="hold"/>
                                        <p:tgtEl>
                                          <p:spTgt spid="90120"/>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8" presetClass="emph" presetSubtype="0" fill="hold" nodeType="clickEffect">
                                  <p:stCondLst>
                                    <p:cond delay="0"/>
                                  </p:stCondLst>
                                  <p:childTnLst>
                                    <p:animRot by="21600000">
                                      <p:cBhvr>
                                        <p:cTn id="69" dur="2000" fill="hold"/>
                                        <p:tgtEl>
                                          <p:spTgt spid="901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1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660525"/>
            <a:ext cx="52562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13"/>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72718" name="Rectangle 14"/>
          <p:cNvSpPr>
            <a:spLocks noChangeArrowheads="1"/>
          </p:cNvSpPr>
          <p:nvPr/>
        </p:nvSpPr>
        <p:spPr bwMode="auto">
          <a:xfrm>
            <a:off x="684213" y="1660525"/>
            <a:ext cx="2808287" cy="35369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Tx/>
              <a:buNone/>
            </a:pPr>
            <a:r>
              <a:rPr lang="zh-CN" altLang="en-US">
                <a:solidFill>
                  <a:schemeClr val="bg1"/>
                </a:solidFill>
                <a:latin typeface="Times New Roman" panose="02020603050405020304" pitchFamily="18" charset="0"/>
                <a:ea typeface="黑体" panose="02010609060101010101" pitchFamily="49" charset="-122"/>
              </a:rPr>
              <a:t>　　中国古代军事思想最早出现在公元前</a:t>
            </a:r>
            <a:r>
              <a:rPr lang="en-US" altLang="zh-CN">
                <a:solidFill>
                  <a:schemeClr val="bg1"/>
                </a:solidFill>
                <a:latin typeface="Times New Roman" panose="02020603050405020304" pitchFamily="18" charset="0"/>
                <a:ea typeface="黑体" panose="02010609060101010101" pitchFamily="49" charset="-122"/>
              </a:rPr>
              <a:t>21</a:t>
            </a:r>
            <a:r>
              <a:rPr lang="zh-CN" altLang="en-US">
                <a:solidFill>
                  <a:schemeClr val="bg1"/>
                </a:solidFill>
                <a:latin typeface="Times New Roman" panose="02020603050405020304" pitchFamily="18" charset="0"/>
                <a:ea typeface="黑体" panose="02010609060101010101" pitchFamily="49" charset="-122"/>
              </a:rPr>
              <a:t>世纪至公元前</a:t>
            </a:r>
            <a:r>
              <a:rPr lang="en-US" altLang="zh-CN">
                <a:solidFill>
                  <a:schemeClr val="bg1"/>
                </a:solidFill>
                <a:latin typeface="Times New Roman" panose="02020603050405020304" pitchFamily="18" charset="0"/>
                <a:ea typeface="黑体" panose="02010609060101010101" pitchFamily="49" charset="-122"/>
              </a:rPr>
              <a:t>8</a:t>
            </a:r>
            <a:r>
              <a:rPr lang="zh-CN" altLang="en-US">
                <a:solidFill>
                  <a:schemeClr val="bg1"/>
                </a:solidFill>
                <a:latin typeface="Times New Roman" panose="02020603050405020304" pitchFamily="18" charset="0"/>
                <a:ea typeface="黑体" panose="02010609060101010101" pitchFamily="49" charset="-122"/>
              </a:rPr>
              <a:t>世纪。</a:t>
            </a:r>
          </a:p>
        </p:txBody>
      </p:sp>
      <p:sp>
        <p:nvSpPr>
          <p:cNvPr id="72719" name="Rectangle 15"/>
          <p:cNvSpPr>
            <a:spLocks noGrp="1" noChangeArrowheads="1"/>
          </p:cNvSpPr>
          <p:nvPr>
            <p:ph idx="1"/>
          </p:nvPr>
        </p:nvSpPr>
        <p:spPr>
          <a:xfrm>
            <a:off x="2454275" y="963613"/>
            <a:ext cx="4233863" cy="641350"/>
          </a:xfrm>
          <a:effectLst>
            <a:outerShdw dist="17961" dir="2700000" algn="ctr" rotWithShape="0">
              <a:schemeClr val="tx1"/>
            </a:outerShdw>
          </a:effectLst>
        </p:spPr>
        <p:txBody>
          <a:bodyPr>
            <a:spAutoFit/>
          </a:bodyPr>
          <a:lstStyle/>
          <a:p>
            <a:pPr marL="0" indent="0" algn="ctr" eaLnBrk="1" hangingPunct="1">
              <a:spcBef>
                <a:spcPct val="0"/>
              </a:spcBef>
              <a:buFontTx/>
              <a:buNone/>
            </a:pPr>
            <a:r>
              <a:rPr lang="zh-CN" altLang="en-US" sz="3600" b="1">
                <a:solidFill>
                  <a:srgbClr val="FFFF00"/>
                </a:solidFill>
                <a:ea typeface="华文中宋" panose="02010600040101010101" pitchFamily="2" charset="-122"/>
              </a:rPr>
              <a:t>中国古代军事思想</a:t>
            </a:r>
          </a:p>
        </p:txBody>
      </p:sp>
      <p:sp>
        <p:nvSpPr>
          <p:cNvPr id="20486"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20487" name="文本框 1"/>
          <p:cNvSpPr txBox="1">
            <a:spLocks noChangeArrowheads="1"/>
          </p:cNvSpPr>
          <p:nvPr/>
        </p:nvSpPr>
        <p:spPr bwMode="auto">
          <a:xfrm>
            <a:off x="4137025" y="5353050"/>
            <a:ext cx="41116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solidFill>
                  <a:srgbClr val="FFFF00"/>
                </a:solidFill>
                <a:ea typeface="方正彩云简体" pitchFamily="2" charset="-122"/>
              </a:rPr>
              <a:t>战国四大名将？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719">
                                            <p:bg/>
                                          </p:spTgt>
                                        </p:tgtEl>
                                        <p:attrNameLst>
                                          <p:attrName>style.visibility</p:attrName>
                                        </p:attrNameLst>
                                      </p:cBhvr>
                                      <p:to>
                                        <p:strVal val="visible"/>
                                      </p:to>
                                    </p:set>
                                    <p:animEffect transition="in" filter="wipe(left)">
                                      <p:cBhvr>
                                        <p:cTn id="7" dur="2000"/>
                                        <p:tgtEl>
                                          <p:spTgt spid="72719">
                                            <p:bg/>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2719">
                                            <p:txEl>
                                              <p:pRg st="0" end="0"/>
                                            </p:txEl>
                                          </p:spTgt>
                                        </p:tgtEl>
                                        <p:attrNameLst>
                                          <p:attrName>style.visibility</p:attrName>
                                        </p:attrNameLst>
                                      </p:cBhvr>
                                      <p:to>
                                        <p:strVal val="visible"/>
                                      </p:to>
                                    </p:set>
                                    <p:animEffect transition="in" filter="wipe(left)">
                                      <p:cBhvr>
                                        <p:cTn id="11" dur="2000"/>
                                        <p:tgtEl>
                                          <p:spTgt spid="72719">
                                            <p:txEl>
                                              <p:pRg st="0" end="0"/>
                                            </p:txEl>
                                          </p:spTgt>
                                        </p:tgtEl>
                                      </p:cBhvr>
                                    </p:animEffect>
                                  </p:childTnLst>
                                </p:cTn>
                              </p:par>
                            </p:childTnLst>
                          </p:cTn>
                        </p:par>
                        <p:par>
                          <p:cTn id="12" fill="hold">
                            <p:stCondLst>
                              <p:cond delay="4000"/>
                            </p:stCondLst>
                            <p:childTnLst>
                              <p:par>
                                <p:cTn id="13" presetID="18" presetClass="entr" presetSubtype="12" fill="hold" grpId="0" nodeType="afterEffect">
                                  <p:stCondLst>
                                    <p:cond delay="0"/>
                                  </p:stCondLst>
                                  <p:childTnLst>
                                    <p:set>
                                      <p:cBhvr>
                                        <p:cTn id="14" dur="1" fill="hold">
                                          <p:stCondLst>
                                            <p:cond delay="0"/>
                                          </p:stCondLst>
                                        </p:cTn>
                                        <p:tgtEl>
                                          <p:spTgt spid="72718"/>
                                        </p:tgtEl>
                                        <p:attrNameLst>
                                          <p:attrName>style.visibility</p:attrName>
                                        </p:attrNameLst>
                                      </p:cBhvr>
                                      <p:to>
                                        <p:strVal val="visible"/>
                                      </p:to>
                                    </p:set>
                                    <p:animEffect transition="in" filter="strips(downLeft)">
                                      <p:cBhvr>
                                        <p:cTn id="15" dur="1000"/>
                                        <p:tgtEl>
                                          <p:spTgt spid="72718"/>
                                        </p:tgtEl>
                                      </p:cBhvr>
                                    </p:animEffect>
                                  </p:childTnLst>
                                </p:cTn>
                              </p:par>
                            </p:childTnLst>
                          </p:cTn>
                        </p:par>
                        <p:par>
                          <p:cTn id="16" fill="hold">
                            <p:stCondLst>
                              <p:cond delay="5000"/>
                            </p:stCondLst>
                            <p:childTnLst>
                              <p:par>
                                <p:cTn id="17" presetID="4" presetClass="entr" presetSubtype="32" fill="hold" nodeType="afterEffect">
                                  <p:stCondLst>
                                    <p:cond delay="0"/>
                                  </p:stCondLst>
                                  <p:childTnLst>
                                    <p:set>
                                      <p:cBhvr>
                                        <p:cTn id="18" dur="1" fill="hold">
                                          <p:stCondLst>
                                            <p:cond delay="0"/>
                                          </p:stCondLst>
                                        </p:cTn>
                                        <p:tgtEl>
                                          <p:spTgt spid="72716"/>
                                        </p:tgtEl>
                                        <p:attrNameLst>
                                          <p:attrName>style.visibility</p:attrName>
                                        </p:attrNameLst>
                                      </p:cBhvr>
                                      <p:to>
                                        <p:strVal val="visible"/>
                                      </p:to>
                                    </p:set>
                                    <p:animEffect transition="in" filter="box(out)">
                                      <p:cBhvr>
                                        <p:cTn id="19" dur="1000"/>
                                        <p:tgtEl>
                                          <p:spTgt spid="72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8" grpId="0" bldLvl="0" animBg="1"/>
      <p:bldP spid="7271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noChangeArrowheads="1"/>
          </p:cNvSpPr>
          <p:nvPr>
            <p:ph type="title"/>
          </p:nvPr>
        </p:nvSpPr>
        <p:spPr/>
        <p:txBody>
          <a:bodyPr/>
          <a:lstStyle/>
          <a:p>
            <a:endParaRPr lang="zh-CN" altLang="en-US"/>
          </a:p>
        </p:txBody>
      </p:sp>
      <p:sp>
        <p:nvSpPr>
          <p:cNvPr id="21507" name="内容占位符 2"/>
          <p:cNvSpPr>
            <a:spLocks noGrp="1" noChangeArrowheads="1"/>
          </p:cNvSpPr>
          <p:nvPr>
            <p:ph idx="1"/>
          </p:nvPr>
        </p:nvSpPr>
        <p:spPr>
          <a:xfrm>
            <a:off x="457200" y="1100138"/>
            <a:ext cx="8229600" cy="4525962"/>
          </a:xfrm>
        </p:spPr>
        <p:txBody>
          <a:bodyPr/>
          <a:lstStyle/>
          <a:p>
            <a:r>
              <a:rPr lang="zh-CN" altLang="en-US" sz="3600" b="1">
                <a:solidFill>
                  <a:schemeClr val="bg1"/>
                </a:solidFill>
              </a:rPr>
              <a:t>《千字文》：起剪颇牧，用军最精；宣威沙漠，驰誉丹青。这四位将领分别为秦国的白起、王翦，赵国的廉颇、李牧。</a:t>
            </a:r>
          </a:p>
          <a:p>
            <a:r>
              <a:rPr lang="zh-CN" altLang="en-US" sz="3600" b="1">
                <a:solidFill>
                  <a:schemeClr val="bg1"/>
                </a:solidFill>
              </a:rPr>
              <a:t>他们都是从军中最基层的军官做起，凭借自己的努力，一步一步成长为秦赵两国最为倚重的大将，代表了战国时期实战的最高水准！</a:t>
            </a:r>
          </a:p>
        </p:txBody>
      </p:sp>
      <p:sp>
        <p:nvSpPr>
          <p:cNvPr id="21508"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NO_11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844675"/>
            <a:ext cx="4319587" cy="3167063"/>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22531" name="Rectangle 4"/>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108549" name="Rectangle 5"/>
          <p:cNvSpPr>
            <a:spLocks noChangeArrowheads="1"/>
          </p:cNvSpPr>
          <p:nvPr/>
        </p:nvSpPr>
        <p:spPr bwMode="auto">
          <a:xfrm>
            <a:off x="5302250" y="1647825"/>
            <a:ext cx="3384550" cy="33877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3000">
                <a:solidFill>
                  <a:schemeClr val="bg1"/>
                </a:solidFill>
                <a:latin typeface="Times New Roman" panose="02020603050405020304" pitchFamily="18" charset="0"/>
                <a:ea typeface="黑体" panose="02010609060101010101" pitchFamily="49" charset="-122"/>
              </a:rPr>
              <a:t>　　公元前 </a:t>
            </a:r>
            <a:r>
              <a:rPr lang="en-US" altLang="zh-CN" sz="3000">
                <a:solidFill>
                  <a:schemeClr val="bg1"/>
                </a:solidFill>
                <a:latin typeface="Times New Roman" panose="02020603050405020304" pitchFamily="18" charset="0"/>
                <a:ea typeface="黑体" panose="02010609060101010101" pitchFamily="49" charset="-122"/>
              </a:rPr>
              <a:t>8 </a:t>
            </a:r>
            <a:r>
              <a:rPr lang="zh-CN" altLang="en-US" sz="3000">
                <a:solidFill>
                  <a:schemeClr val="bg1"/>
                </a:solidFill>
                <a:latin typeface="Times New Roman" panose="02020603050405020304" pitchFamily="18" charset="0"/>
                <a:ea typeface="黑体" panose="02010609060101010101" pitchFamily="49" charset="-122"/>
              </a:rPr>
              <a:t>世纪至公元 </a:t>
            </a:r>
            <a:r>
              <a:rPr lang="en-US" altLang="zh-CN" sz="3000">
                <a:solidFill>
                  <a:schemeClr val="bg1"/>
                </a:solidFill>
                <a:latin typeface="Times New Roman" panose="02020603050405020304" pitchFamily="18" charset="0"/>
                <a:ea typeface="黑体" panose="02010609060101010101" pitchFamily="49" charset="-122"/>
              </a:rPr>
              <a:t>5 </a:t>
            </a:r>
            <a:r>
              <a:rPr lang="zh-CN" altLang="en-US" sz="3000">
                <a:solidFill>
                  <a:schemeClr val="bg1"/>
                </a:solidFill>
                <a:latin typeface="Times New Roman" panose="02020603050405020304" pitchFamily="18" charset="0"/>
                <a:ea typeface="黑体" panose="02010609060101010101" pitchFamily="49" charset="-122"/>
              </a:rPr>
              <a:t>世纪，是西方古代的奴隶制社会时期。产生了古希腊、古罗马军事思想。</a:t>
            </a:r>
          </a:p>
        </p:txBody>
      </p:sp>
      <p:sp>
        <p:nvSpPr>
          <p:cNvPr id="108550" name="Rectangle 6"/>
          <p:cNvSpPr>
            <a:spLocks noGrp="1" noChangeArrowheads="1"/>
          </p:cNvSpPr>
          <p:nvPr>
            <p:ph idx="1"/>
          </p:nvPr>
        </p:nvSpPr>
        <p:spPr>
          <a:xfrm>
            <a:off x="2454275" y="963613"/>
            <a:ext cx="4233863" cy="641350"/>
          </a:xfrm>
          <a:effectLst>
            <a:outerShdw dist="17961" dir="2700000" algn="ctr" rotWithShape="0">
              <a:schemeClr val="tx1"/>
            </a:outerShdw>
          </a:effectLst>
        </p:spPr>
        <p:txBody>
          <a:bodyPr>
            <a:spAutoFit/>
          </a:bodyPr>
          <a:lstStyle/>
          <a:p>
            <a:pPr marL="0" indent="0" algn="ctr" eaLnBrk="1" hangingPunct="1">
              <a:spcBef>
                <a:spcPct val="0"/>
              </a:spcBef>
              <a:buFontTx/>
              <a:buNone/>
            </a:pPr>
            <a:r>
              <a:rPr lang="zh-CN" altLang="en-US" sz="3600" b="1">
                <a:solidFill>
                  <a:srgbClr val="FFFF00"/>
                </a:solidFill>
                <a:ea typeface="华文中宋" panose="02010600040101010101" pitchFamily="2" charset="-122"/>
              </a:rPr>
              <a:t>西方古代军事思想</a:t>
            </a:r>
          </a:p>
        </p:txBody>
      </p:sp>
      <p:sp>
        <p:nvSpPr>
          <p:cNvPr id="22534" name="Text Box 10"/>
          <p:cNvSpPr txBox="1">
            <a:spLocks noChangeArrowheads="1"/>
          </p:cNvSpPr>
          <p:nvPr/>
        </p:nvSpPr>
        <p:spPr bwMode="auto">
          <a:xfrm>
            <a:off x="5407025"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22535" name="文本框 2"/>
          <p:cNvSpPr txBox="1">
            <a:spLocks noChangeArrowheads="1"/>
          </p:cNvSpPr>
          <p:nvPr/>
        </p:nvSpPr>
        <p:spPr bwMode="auto">
          <a:xfrm>
            <a:off x="3198813" y="5145088"/>
            <a:ext cx="57959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solidFill>
                  <a:srgbClr val="FFFF00"/>
                </a:solidFill>
                <a:ea typeface="方正彩云简体" pitchFamily="2" charset="-122"/>
              </a:rPr>
              <a:t>西方历史上四大名将？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8550">
                                            <p:bg/>
                                          </p:spTgt>
                                        </p:tgtEl>
                                        <p:attrNameLst>
                                          <p:attrName>style.visibility</p:attrName>
                                        </p:attrNameLst>
                                      </p:cBhvr>
                                      <p:to>
                                        <p:strVal val="visible"/>
                                      </p:to>
                                    </p:set>
                                    <p:animEffect transition="in" filter="wipe(left)">
                                      <p:cBhvr>
                                        <p:cTn id="7" dur="2000"/>
                                        <p:tgtEl>
                                          <p:spTgt spid="108550">
                                            <p:bg/>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08550">
                                            <p:txEl>
                                              <p:pRg st="0" end="0"/>
                                            </p:txEl>
                                          </p:spTgt>
                                        </p:tgtEl>
                                        <p:attrNameLst>
                                          <p:attrName>style.visibility</p:attrName>
                                        </p:attrNameLst>
                                      </p:cBhvr>
                                      <p:to>
                                        <p:strVal val="visible"/>
                                      </p:to>
                                    </p:set>
                                    <p:animEffect transition="in" filter="wipe(left)">
                                      <p:cBhvr>
                                        <p:cTn id="11" dur="2000"/>
                                        <p:tgtEl>
                                          <p:spTgt spid="108550">
                                            <p:txEl>
                                              <p:pRg st="0" end="0"/>
                                            </p:txEl>
                                          </p:spTgt>
                                        </p:tgtEl>
                                      </p:cBhvr>
                                    </p:animEffect>
                                  </p:childTnLst>
                                </p:cTn>
                              </p:par>
                            </p:childTnLst>
                          </p:cTn>
                        </p:par>
                        <p:par>
                          <p:cTn id="12" fill="hold">
                            <p:stCondLst>
                              <p:cond delay="4000"/>
                            </p:stCondLst>
                            <p:childTnLst>
                              <p:par>
                                <p:cTn id="13" presetID="4" presetClass="entr" presetSubtype="32" fill="hold" nodeType="afterEffect">
                                  <p:stCondLst>
                                    <p:cond delay="0"/>
                                  </p:stCondLst>
                                  <p:childTnLst>
                                    <p:set>
                                      <p:cBhvr>
                                        <p:cTn id="14" dur="1" fill="hold">
                                          <p:stCondLst>
                                            <p:cond delay="0"/>
                                          </p:stCondLst>
                                        </p:cTn>
                                        <p:tgtEl>
                                          <p:spTgt spid="108546"/>
                                        </p:tgtEl>
                                        <p:attrNameLst>
                                          <p:attrName>style.visibility</p:attrName>
                                        </p:attrNameLst>
                                      </p:cBhvr>
                                      <p:to>
                                        <p:strVal val="visible"/>
                                      </p:to>
                                    </p:set>
                                    <p:animEffect transition="in" filter="box(out)">
                                      <p:cBhvr>
                                        <p:cTn id="15" dur="1000"/>
                                        <p:tgtEl>
                                          <p:spTgt spid="108546"/>
                                        </p:tgtEl>
                                      </p:cBhvr>
                                    </p:animEffect>
                                  </p:childTnLst>
                                </p:cTn>
                              </p:par>
                            </p:childTnLst>
                          </p:cTn>
                        </p:par>
                        <p:par>
                          <p:cTn id="16" fill="hold">
                            <p:stCondLst>
                              <p:cond delay="5000"/>
                            </p:stCondLst>
                            <p:childTnLst>
                              <p:par>
                                <p:cTn id="17" presetID="18" presetClass="entr" presetSubtype="12" fill="hold" grpId="0" nodeType="afterEffect">
                                  <p:stCondLst>
                                    <p:cond delay="0"/>
                                  </p:stCondLst>
                                  <p:childTnLst>
                                    <p:set>
                                      <p:cBhvr>
                                        <p:cTn id="18" dur="1" fill="hold">
                                          <p:stCondLst>
                                            <p:cond delay="0"/>
                                          </p:stCondLst>
                                        </p:cTn>
                                        <p:tgtEl>
                                          <p:spTgt spid="108549"/>
                                        </p:tgtEl>
                                        <p:attrNameLst>
                                          <p:attrName>style.visibility</p:attrName>
                                        </p:attrNameLst>
                                      </p:cBhvr>
                                      <p:to>
                                        <p:strVal val="visible"/>
                                      </p:to>
                                    </p:set>
                                    <p:animEffect transition="in" filter="strips(downLeft)">
                                      <p:cBhvr>
                                        <p:cTn id="19" dur="1000"/>
                                        <p:tgtEl>
                                          <p:spTgt spid="108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bldLvl="0" animBg="1"/>
      <p:bldP spid="10855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占位符 4098"/>
          <p:cNvSpPr>
            <a:spLocks noGrp="1" noChangeArrowheads="1"/>
          </p:cNvSpPr>
          <p:nvPr>
            <p:ph idx="1"/>
          </p:nvPr>
        </p:nvSpPr>
        <p:spPr/>
        <p:txBody>
          <a:bodyPr/>
          <a:lstStyle/>
          <a:p>
            <a:r>
              <a:rPr lang="en-US" altLang="zh-CN"/>
              <a:t> </a:t>
            </a:r>
            <a:r>
              <a:rPr lang="zh-CN" altLang="en-US" b="1">
                <a:solidFill>
                  <a:schemeClr val="bg1"/>
                </a:solidFill>
              </a:rPr>
              <a:t>古希腊的军事思想主要散见于希罗多德的</a:t>
            </a:r>
            <a:r>
              <a:rPr lang="en-US" altLang="zh-CN" b="1">
                <a:solidFill>
                  <a:schemeClr val="bg1"/>
                </a:solidFill>
              </a:rPr>
              <a:t>《</a:t>
            </a:r>
            <a:r>
              <a:rPr lang="zh-CN" altLang="en-US" b="1">
                <a:solidFill>
                  <a:schemeClr val="bg1"/>
                </a:solidFill>
              </a:rPr>
              <a:t>希腊波斯战争史</a:t>
            </a:r>
            <a:r>
              <a:rPr lang="en-US" altLang="zh-CN" b="1">
                <a:solidFill>
                  <a:schemeClr val="bg1"/>
                </a:solidFill>
              </a:rPr>
              <a:t>》</a:t>
            </a:r>
            <a:r>
              <a:rPr lang="zh-CN" altLang="en-US" b="1">
                <a:solidFill>
                  <a:schemeClr val="bg1"/>
                </a:solidFill>
              </a:rPr>
              <a:t>、修昔底德的</a:t>
            </a:r>
            <a:r>
              <a:rPr lang="en-US" altLang="zh-CN" b="1">
                <a:solidFill>
                  <a:schemeClr val="bg1"/>
                </a:solidFill>
              </a:rPr>
              <a:t>《</a:t>
            </a:r>
            <a:r>
              <a:rPr lang="zh-CN" altLang="en-US" b="1">
                <a:solidFill>
                  <a:schemeClr val="bg1"/>
                </a:solidFill>
              </a:rPr>
              <a:t>伯罗奔尼撒战争史</a:t>
            </a:r>
            <a:r>
              <a:rPr lang="en-US" altLang="zh-CN" b="1">
                <a:solidFill>
                  <a:schemeClr val="bg1"/>
                </a:solidFill>
              </a:rPr>
              <a:t>》</a:t>
            </a:r>
            <a:r>
              <a:rPr lang="zh-CN" altLang="en-US" b="1">
                <a:solidFill>
                  <a:srgbClr val="FFFF00"/>
                </a:solidFill>
              </a:rPr>
              <a:t>（修昔底德陷阱）</a:t>
            </a:r>
            <a:r>
              <a:rPr lang="zh-CN" altLang="en-US" b="1">
                <a:solidFill>
                  <a:schemeClr val="bg1"/>
                </a:solidFill>
              </a:rPr>
              <a:t>、色诺芬的</a:t>
            </a:r>
            <a:r>
              <a:rPr lang="en-US" altLang="zh-CN" b="1">
                <a:solidFill>
                  <a:schemeClr val="bg1"/>
                </a:solidFill>
              </a:rPr>
              <a:t>《</a:t>
            </a:r>
            <a:r>
              <a:rPr lang="zh-CN" altLang="en-US" b="1">
                <a:solidFill>
                  <a:schemeClr val="bg1"/>
                </a:solidFill>
              </a:rPr>
              <a:t>长征记</a:t>
            </a:r>
            <a:r>
              <a:rPr lang="en-US" altLang="zh-CN" b="1">
                <a:solidFill>
                  <a:schemeClr val="bg1"/>
                </a:solidFill>
              </a:rPr>
              <a:t>》</a:t>
            </a:r>
            <a:r>
              <a:rPr lang="zh-CN" altLang="en-US" b="1">
                <a:solidFill>
                  <a:schemeClr val="bg1"/>
                </a:solidFill>
              </a:rPr>
              <a:t>，及阿里安、普鲁塔克等人的历史著作和著名军事人物的军事活动史料之中。主要代表人物是伯里克利、色诺芬、埃帕米农达斯、亚历山大等。</a:t>
            </a:r>
            <a:r>
              <a:rPr lang="zh-CN" altLang="en-US"/>
              <a:t> </a:t>
            </a:r>
          </a:p>
        </p:txBody>
      </p:sp>
      <p:sp>
        <p:nvSpPr>
          <p:cNvPr id="23555" name="Text Box 10"/>
          <p:cNvSpPr txBox="1">
            <a:spLocks noChangeArrowheads="1"/>
          </p:cNvSpPr>
          <p:nvPr/>
        </p:nvSpPr>
        <p:spPr bwMode="auto">
          <a:xfrm>
            <a:off x="5507038"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1" name="图片 100"/>
          <p:cNvPicPr/>
          <p:nvPr/>
        </p:nvPicPr>
        <p:blipFill>
          <a:blip r:embed="rId2"/>
          <a:stretch>
            <a:fillRect/>
          </a:stretch>
        </p:blipFill>
        <p:spPr>
          <a:xfrm>
            <a:off x="310515" y="2348865"/>
            <a:ext cx="8128000" cy="3048000"/>
          </a:xfrm>
          <a:prstGeom prst="rect">
            <a:avLst/>
          </a:prstGeom>
          <a:noFill/>
          <a:ln w="9525">
            <a:noFill/>
          </a:ln>
        </p:spPr>
      </p:pic>
      <p:sp>
        <p:nvSpPr>
          <p:cNvPr id="2" name="文本框 1"/>
          <p:cNvSpPr txBox="1"/>
          <p:nvPr/>
        </p:nvSpPr>
        <p:spPr>
          <a:xfrm>
            <a:off x="870585" y="476250"/>
            <a:ext cx="7343140" cy="768350"/>
          </a:xfrm>
          <a:prstGeom prst="rect">
            <a:avLst/>
          </a:prstGeom>
          <a:noFill/>
        </p:spPr>
        <p:txBody>
          <a:bodyPr wrap="square" rtlCol="0" anchor="t">
            <a:spAutoFit/>
          </a:bodyPr>
          <a:lstStyle/>
          <a:p>
            <a:r>
              <a:rPr lang="zh-CN" altLang="en-US"/>
              <a:t>（电影老炮冰雪决斗剧照）</a:t>
            </a:r>
          </a:p>
        </p:txBody>
      </p:sp>
      <p:sp>
        <p:nvSpPr>
          <p:cNvPr id="571" name="文本框 570"/>
          <p:cNvSpPr txBox="1"/>
          <p:nvPr/>
        </p:nvSpPr>
        <p:spPr>
          <a:xfrm>
            <a:off x="1548130" y="1484630"/>
            <a:ext cx="5696585" cy="583565"/>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3200" dirty="0">
                <a:latin typeface="Arial" panose="020B0604020202020204" pitchFamily="34" charset="0"/>
                <a:ea typeface="微软雅黑" panose="020B0503020204020204" charset="-122"/>
              </a:rPr>
              <a:t>中国</a:t>
            </a:r>
            <a:r>
              <a:rPr lang="zh-CN" altLang="en-US" sz="3200" dirty="0">
                <a:ea typeface="微软雅黑" panose="020B0503020204020204" charset="-122"/>
              </a:rPr>
              <a:t>现在</a:t>
            </a:r>
            <a:r>
              <a:rPr lang="zh-CN" altLang="en-US" sz="3200" dirty="0">
                <a:latin typeface="Arial" panose="020B0604020202020204" pitchFamily="34" charset="0"/>
                <a:ea typeface="微软雅黑" panose="020B0503020204020204" charset="-122"/>
              </a:rPr>
              <a:t>能和美国决斗吗？</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ChangeArrowheads="1"/>
          </p:cNvSpPr>
          <p:nvPr/>
        </p:nvSpPr>
        <p:spPr bwMode="auto">
          <a:xfrm>
            <a:off x="538163" y="1125538"/>
            <a:ext cx="2216150" cy="51911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rPr>
              <a:t>目的要求：</a:t>
            </a:r>
          </a:p>
        </p:txBody>
      </p:sp>
      <p:sp>
        <p:nvSpPr>
          <p:cNvPr id="3078" name="Rectangle 6"/>
          <p:cNvSpPr>
            <a:spLocks noChangeArrowheads="1"/>
          </p:cNvSpPr>
          <p:nvPr/>
        </p:nvSpPr>
        <p:spPr bwMode="auto">
          <a:xfrm>
            <a:off x="538163" y="3125788"/>
            <a:ext cx="2216150" cy="51911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rPr>
              <a:t>主要内容：</a:t>
            </a:r>
          </a:p>
        </p:txBody>
      </p:sp>
      <p:sp>
        <p:nvSpPr>
          <p:cNvPr id="3079" name="Rectangle 7"/>
          <p:cNvSpPr>
            <a:spLocks noChangeArrowheads="1"/>
          </p:cNvSpPr>
          <p:nvPr/>
        </p:nvSpPr>
        <p:spPr bwMode="auto">
          <a:xfrm>
            <a:off x="538163" y="4854575"/>
            <a:ext cx="2216150" cy="51911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黑体" panose="02010609060101010101" pitchFamily="49" charset="-122"/>
                <a:ea typeface="黑体" panose="02010609060101010101" pitchFamily="49" charset="-122"/>
                <a:sym typeface="宋体" panose="02010600030101010101" pitchFamily="2" charset="-122"/>
              </a:rPr>
              <a:t>教学重点：</a:t>
            </a:r>
          </a:p>
        </p:txBody>
      </p:sp>
      <p:sp>
        <p:nvSpPr>
          <p:cNvPr id="3080" name="Rectangle 8"/>
          <p:cNvSpPr>
            <a:spLocks noChangeArrowheads="1"/>
          </p:cNvSpPr>
          <p:nvPr/>
        </p:nvSpPr>
        <p:spPr bwMode="auto">
          <a:xfrm>
            <a:off x="538163" y="5430838"/>
            <a:ext cx="2216150" cy="51911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黑体" panose="02010609060101010101" pitchFamily="49" charset="-122"/>
                <a:ea typeface="黑体" panose="02010609060101010101" pitchFamily="49" charset="-122"/>
              </a:rPr>
              <a:t>教学时间：</a:t>
            </a:r>
          </a:p>
        </p:txBody>
      </p:sp>
      <p:sp>
        <p:nvSpPr>
          <p:cNvPr id="3081" name="Rectangle 9"/>
          <p:cNvSpPr>
            <a:spLocks noChangeArrowheads="1"/>
          </p:cNvSpPr>
          <p:nvPr/>
        </p:nvSpPr>
        <p:spPr bwMode="auto">
          <a:xfrm>
            <a:off x="2281238" y="1196975"/>
            <a:ext cx="6394450" cy="191770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0" dirty="0">
                <a:solidFill>
                  <a:schemeClr val="bg1"/>
                </a:solidFill>
                <a:ea typeface="方正大黑简体" panose="02000000000000000000" pitchFamily="2" charset="-122"/>
              </a:rPr>
              <a:t>了解军事思想的形成与发展过程，熟悉我国军事思想的主要内容、地位作用及科学含义，树立科学的战争观和方法论。增强学习军事思想对深入了解、研究现代战争规律，以及军事思想对现代战争具有重要指导意义的认识。</a:t>
            </a:r>
          </a:p>
        </p:txBody>
      </p:sp>
      <p:sp>
        <p:nvSpPr>
          <p:cNvPr id="3082" name="Rectangle 10"/>
          <p:cNvSpPr>
            <a:spLocks noChangeArrowheads="1"/>
          </p:cNvSpPr>
          <p:nvPr/>
        </p:nvSpPr>
        <p:spPr bwMode="auto">
          <a:xfrm>
            <a:off x="2339975" y="3244850"/>
            <a:ext cx="4572000" cy="119888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0">
                <a:solidFill>
                  <a:schemeClr val="bg1"/>
                </a:solidFill>
                <a:ea typeface="方正大黑简体" panose="02000000000000000000" pitchFamily="2" charset="-122"/>
              </a:rPr>
              <a:t>一、军事思想的形成和发展</a:t>
            </a:r>
          </a:p>
          <a:p>
            <a:pPr eaLnBrk="1" hangingPunct="1">
              <a:spcBef>
                <a:spcPct val="0"/>
              </a:spcBef>
              <a:buFontTx/>
              <a:buNone/>
            </a:pPr>
            <a:r>
              <a:rPr lang="zh-CN" altLang="en-US" sz="2400" b="0">
                <a:solidFill>
                  <a:schemeClr val="bg1"/>
                </a:solidFill>
                <a:ea typeface="方正大黑简体" panose="02000000000000000000" pitchFamily="2" charset="-122"/>
              </a:rPr>
              <a:t>二、中国古代军事思想</a:t>
            </a:r>
          </a:p>
          <a:p>
            <a:pPr eaLnBrk="1" hangingPunct="1">
              <a:spcBef>
                <a:spcPct val="0"/>
              </a:spcBef>
              <a:buFontTx/>
              <a:buNone/>
            </a:pPr>
            <a:r>
              <a:rPr lang="zh-CN" altLang="en-US" sz="2400" b="0">
                <a:solidFill>
                  <a:schemeClr val="bg1"/>
                </a:solidFill>
                <a:ea typeface="方正大黑简体" panose="02000000000000000000" pitchFamily="2" charset="-122"/>
              </a:rPr>
              <a:t>三、孙子兵法主要军事思想</a:t>
            </a:r>
          </a:p>
        </p:txBody>
      </p:sp>
      <p:sp>
        <p:nvSpPr>
          <p:cNvPr id="3083" name="Rectangle 11"/>
          <p:cNvSpPr>
            <a:spLocks noChangeArrowheads="1"/>
          </p:cNvSpPr>
          <p:nvPr/>
        </p:nvSpPr>
        <p:spPr bwMode="auto">
          <a:xfrm>
            <a:off x="2266950" y="4927600"/>
            <a:ext cx="5772150" cy="4603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0">
                <a:solidFill>
                  <a:schemeClr val="bg1"/>
                </a:solidFill>
                <a:ea typeface="方正大黑简体" panose="02000000000000000000" pitchFamily="2" charset="-122"/>
              </a:rPr>
              <a:t>军事思想形成和发展</a:t>
            </a:r>
          </a:p>
        </p:txBody>
      </p:sp>
      <p:sp>
        <p:nvSpPr>
          <p:cNvPr id="3084" name="Rectangle 12"/>
          <p:cNvSpPr>
            <a:spLocks noChangeArrowheads="1"/>
          </p:cNvSpPr>
          <p:nvPr/>
        </p:nvSpPr>
        <p:spPr bwMode="auto">
          <a:xfrm>
            <a:off x="2411413" y="5516563"/>
            <a:ext cx="1612900" cy="4603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0">
                <a:solidFill>
                  <a:schemeClr val="bg1"/>
                </a:solidFill>
                <a:ea typeface="方正大黑简体" panose="02000000000000000000" pitchFamily="2" charset="-122"/>
                <a:sym typeface="+mn-ea"/>
              </a:rPr>
              <a:t>4</a:t>
            </a:r>
            <a:r>
              <a:rPr lang="zh-CN" altLang="en-US" sz="2400" b="0">
                <a:solidFill>
                  <a:schemeClr val="bg1"/>
                </a:solidFill>
                <a:ea typeface="方正大黑简体" panose="02000000000000000000" pitchFamily="2" charset="-122"/>
                <a:sym typeface="+mn-ea"/>
              </a:rPr>
              <a:t>课时</a:t>
            </a:r>
          </a:p>
        </p:txBody>
      </p:sp>
      <p:sp>
        <p:nvSpPr>
          <p:cNvPr id="6154"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wipe(left)">
                                      <p:cBhvr>
                                        <p:cTn id="7" dur="1000"/>
                                        <p:tgtEl>
                                          <p:spTgt spid="3077"/>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3081"/>
                                        </p:tgtEl>
                                        <p:attrNameLst>
                                          <p:attrName>style.visibility</p:attrName>
                                        </p:attrNameLst>
                                      </p:cBhvr>
                                      <p:to>
                                        <p:strVal val="visible"/>
                                      </p:to>
                                    </p:set>
                                    <p:animEffect transition="in" filter="strips(downRight)">
                                      <p:cBhvr>
                                        <p:cTn id="11" dur="1000"/>
                                        <p:tgtEl>
                                          <p:spTgt spid="308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wipe(left)">
                                      <p:cBhvr>
                                        <p:cTn id="15" dur="1000"/>
                                        <p:tgtEl>
                                          <p:spTgt spid="307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082"/>
                                        </p:tgtEl>
                                        <p:attrNameLst>
                                          <p:attrName>style.visibility</p:attrName>
                                        </p:attrNameLst>
                                      </p:cBhvr>
                                      <p:to>
                                        <p:strVal val="visible"/>
                                      </p:to>
                                    </p:set>
                                    <p:animEffect transition="in" filter="wipe(left)">
                                      <p:cBhvr>
                                        <p:cTn id="19" dur="1000"/>
                                        <p:tgtEl>
                                          <p:spTgt spid="3082"/>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3079"/>
                                        </p:tgtEl>
                                        <p:attrNameLst>
                                          <p:attrName>style.visibility</p:attrName>
                                        </p:attrNameLst>
                                      </p:cBhvr>
                                      <p:to>
                                        <p:strVal val="visible"/>
                                      </p:to>
                                    </p:set>
                                    <p:animEffect transition="in" filter="wipe(left)">
                                      <p:cBhvr>
                                        <p:cTn id="23" dur="1000"/>
                                        <p:tgtEl>
                                          <p:spTgt spid="3079"/>
                                        </p:tgtEl>
                                      </p:cBhvr>
                                    </p:animEffec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3083"/>
                                        </p:tgtEl>
                                        <p:attrNameLst>
                                          <p:attrName>style.visibility</p:attrName>
                                        </p:attrNameLst>
                                      </p:cBhvr>
                                      <p:to>
                                        <p:strVal val="visible"/>
                                      </p:to>
                                    </p:set>
                                    <p:animEffect transition="in" filter="wipe(left)">
                                      <p:cBhvr>
                                        <p:cTn id="27" dur="1000"/>
                                        <p:tgtEl>
                                          <p:spTgt spid="3083"/>
                                        </p:tgtEl>
                                      </p:cBhvr>
                                    </p:animEffect>
                                  </p:childTnLst>
                                </p:cTn>
                              </p:par>
                            </p:childTnLst>
                          </p:cTn>
                        </p:par>
                        <p:par>
                          <p:cTn id="28" fill="hold">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3080"/>
                                        </p:tgtEl>
                                        <p:attrNameLst>
                                          <p:attrName>style.visibility</p:attrName>
                                        </p:attrNameLst>
                                      </p:cBhvr>
                                      <p:to>
                                        <p:strVal val="visible"/>
                                      </p:to>
                                    </p:set>
                                    <p:animEffect transition="in" filter="wipe(left)">
                                      <p:cBhvr>
                                        <p:cTn id="31" dur="1000"/>
                                        <p:tgtEl>
                                          <p:spTgt spid="3080"/>
                                        </p:tgtEl>
                                      </p:cBhvr>
                                    </p:animEffect>
                                  </p:childTnLst>
                                </p:cTn>
                              </p:par>
                            </p:childTnLst>
                          </p:cTn>
                        </p:par>
                        <p:par>
                          <p:cTn id="32" fill="hold">
                            <p:stCondLst>
                              <p:cond delay="7000"/>
                            </p:stCondLst>
                            <p:childTnLst>
                              <p:par>
                                <p:cTn id="33" presetID="22" presetClass="entr" presetSubtype="8" fill="hold" grpId="0"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wipe(left)">
                                      <p:cBhvr>
                                        <p:cTn id="35" dur="10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p:bldP spid="3079" grpId="0"/>
      <p:bldP spid="3080" grpId="0"/>
      <p:bldP spid="3081" grpId="0"/>
      <p:bldP spid="3082" grpId="0" bldLvl="0" animBg="1"/>
      <p:bldP spid="3083" grpId="0" bldLvl="0" animBg="1"/>
      <p:bldP spid="308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 name="图片 99"/>
          <p:cNvPicPr/>
          <p:nvPr/>
        </p:nvPicPr>
        <p:blipFill>
          <a:blip r:embed="rId2"/>
          <a:stretch>
            <a:fillRect/>
          </a:stretch>
        </p:blipFill>
        <p:spPr>
          <a:xfrm>
            <a:off x="0" y="1028700"/>
            <a:ext cx="9144000" cy="5829300"/>
          </a:xfrm>
          <a:prstGeom prst="rect">
            <a:avLst/>
          </a:prstGeom>
          <a:noFill/>
          <a:ln w="9525">
            <a:noFill/>
          </a:ln>
        </p:spPr>
      </p:pic>
      <p:sp>
        <p:nvSpPr>
          <p:cNvPr id="2" name="文本框 1"/>
          <p:cNvSpPr txBox="1"/>
          <p:nvPr/>
        </p:nvSpPr>
        <p:spPr>
          <a:xfrm>
            <a:off x="251460" y="44450"/>
            <a:ext cx="8482330" cy="1076325"/>
          </a:xfrm>
          <a:prstGeom prst="rect">
            <a:avLst/>
          </a:prstGeom>
          <a:noFill/>
        </p:spPr>
        <p:txBody>
          <a:bodyPr wrap="square" rtlCol="0" anchor="t">
            <a:spAutoFit/>
          </a:bodyPr>
          <a:lstStyle/>
          <a:p>
            <a:r>
              <a:rPr lang="zh-CN" altLang="en-US" sz="3200"/>
              <a:t>“俄罗斯诗歌的太阳”普希金因决斗而死。年仅38岁。</a:t>
            </a:r>
          </a:p>
        </p:txBody>
      </p:sp>
    </p:spTree>
    <p:extLst>
      <p:ext uri="{BB962C8B-B14F-4D97-AF65-F5344CB8AC3E}">
        <p14:creationId xmlns:p14="http://schemas.microsoft.com/office/powerpoint/2010/main" val="333215069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文本占位符 6146"/>
          <p:cNvSpPr>
            <a:spLocks noGrp="1" noChangeArrowheads="1"/>
          </p:cNvSpPr>
          <p:nvPr>
            <p:ph idx="1"/>
          </p:nvPr>
        </p:nvSpPr>
        <p:spPr>
          <a:xfrm>
            <a:off x="457200" y="1052513"/>
            <a:ext cx="8229600" cy="5073650"/>
          </a:xfrm>
        </p:spPr>
        <p:txBody>
          <a:bodyPr/>
          <a:lstStyle/>
          <a:p>
            <a:pPr>
              <a:lnSpc>
                <a:spcPct val="90000"/>
              </a:lnSpc>
            </a:pPr>
            <a:r>
              <a:rPr lang="en-US" altLang="zh-CN"/>
              <a:t> </a:t>
            </a:r>
            <a:r>
              <a:rPr lang="zh-CN" altLang="en-US" b="1">
                <a:solidFill>
                  <a:schemeClr val="bg1"/>
                </a:solidFill>
              </a:rPr>
              <a:t>古罗马的军事思想，主要见之于当时的历史家波里比阿、阿庇安、塔西佗、李维、普鲁塔克等有关罗马历史的著作，最主要的代表人物是迦太基统帅汉尼拔、古罗马的统帅费边、西庇阿、古罗马的政治家和军事统帅恺撒、古罗马帝国的第一个皇帝屋大维等。</a:t>
            </a:r>
          </a:p>
          <a:p>
            <a:pPr>
              <a:lnSpc>
                <a:spcPct val="90000"/>
              </a:lnSpc>
            </a:pPr>
            <a:r>
              <a:rPr lang="zh-CN" altLang="en-US" b="1">
                <a:solidFill>
                  <a:schemeClr val="bg1"/>
                </a:solidFill>
              </a:rPr>
              <a:t>汉尼拔，在西方有 “战略之父”之称。</a:t>
            </a:r>
          </a:p>
          <a:p>
            <a:pPr>
              <a:lnSpc>
                <a:spcPct val="90000"/>
              </a:lnSpc>
            </a:pPr>
            <a:r>
              <a:rPr lang="zh-CN" altLang="en-US" b="1">
                <a:solidFill>
                  <a:schemeClr val="bg1"/>
                </a:solidFill>
              </a:rPr>
              <a:t>坎尼战役被看作是开创了“歼灭战”的先河</a:t>
            </a:r>
            <a:r>
              <a:rPr lang="zh-CN" altLang="en-US">
                <a:solidFill>
                  <a:schemeClr val="bg1"/>
                </a:solidFill>
              </a:rPr>
              <a:t>。</a:t>
            </a:r>
          </a:p>
        </p:txBody>
      </p:sp>
      <p:sp>
        <p:nvSpPr>
          <p:cNvPr id="25603" name="Text Box 10"/>
          <p:cNvSpPr txBox="1">
            <a:spLocks noChangeArrowheads="1"/>
          </p:cNvSpPr>
          <p:nvPr/>
        </p:nvSpPr>
        <p:spPr bwMode="auto">
          <a:xfrm>
            <a:off x="5507038"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21505" descr="Untitled - 1"/>
          <p:cNvPicPr>
            <a:picLocks noChangeAspect="1" noChangeArrowheads="1"/>
          </p:cNvPicPr>
          <p:nvPr/>
        </p:nvPicPr>
        <p:blipFill>
          <a:blip r:embed="rId3">
            <a:lum bright="18000" contrast="-3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文本框 21506"/>
          <p:cNvSpPr txBox="1">
            <a:spLocks noChangeArrowheads="1"/>
          </p:cNvSpPr>
          <p:nvPr/>
        </p:nvSpPr>
        <p:spPr bwMode="auto">
          <a:xfrm>
            <a:off x="0" y="0"/>
            <a:ext cx="1331913" cy="6807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bg1"/>
              </a:buClr>
              <a:buFontTx/>
              <a:buNone/>
            </a:pPr>
            <a:r>
              <a:rPr lang="en-US" altLang="zh-CN" sz="3600">
                <a:solidFill>
                  <a:srgbClr val="FF3300"/>
                </a:solidFill>
                <a:latin typeface="黑体" panose="02010609060101010101" pitchFamily="49" charset="-122"/>
                <a:ea typeface="黑体" panose="02010609060101010101" pitchFamily="49" charset="-122"/>
              </a:rPr>
              <a:t> </a:t>
            </a:r>
          </a:p>
          <a:p>
            <a:pPr eaLnBrk="1" hangingPunct="1">
              <a:spcBef>
                <a:spcPct val="50000"/>
              </a:spcBef>
              <a:buClr>
                <a:schemeClr val="bg1"/>
              </a:buClr>
              <a:buFontTx/>
              <a:buNone/>
            </a:pPr>
            <a:endParaRPr lang="en-US" altLang="zh-CN" sz="2800">
              <a:solidFill>
                <a:srgbClr val="FF3300"/>
              </a:solidFill>
              <a:latin typeface="黑体" panose="02010609060101010101" pitchFamily="49" charset="-122"/>
              <a:ea typeface="黑体" panose="02010609060101010101" pitchFamily="49" charset="-122"/>
            </a:endParaRPr>
          </a:p>
          <a:p>
            <a:pPr eaLnBrk="1" hangingPunct="1">
              <a:spcBef>
                <a:spcPct val="50000"/>
              </a:spcBef>
              <a:buClr>
                <a:schemeClr val="bg1"/>
              </a:buClr>
              <a:buFontTx/>
              <a:buNone/>
            </a:pPr>
            <a:r>
              <a:rPr lang="zh-CN" altLang="en-US" sz="2800">
                <a:solidFill>
                  <a:srgbClr val="FFFF00"/>
                </a:solidFill>
                <a:latin typeface="黑体" panose="02010609060101010101" pitchFamily="49" charset="-122"/>
                <a:ea typeface="黑体" panose="02010609060101010101" pitchFamily="49" charset="-122"/>
              </a:rPr>
              <a:t>第二次布匿战争（前</a:t>
            </a:r>
            <a:r>
              <a:rPr lang="en-US" altLang="zh-CN" sz="2800">
                <a:solidFill>
                  <a:srgbClr val="FFFF00"/>
                </a:solidFill>
                <a:latin typeface="黑体" panose="02010609060101010101" pitchFamily="49" charset="-122"/>
                <a:ea typeface="黑体" panose="02010609060101010101" pitchFamily="49" charset="-122"/>
              </a:rPr>
              <a:t>218</a:t>
            </a:r>
            <a:r>
              <a:rPr lang="zh-CN" altLang="en-US" sz="2800">
                <a:solidFill>
                  <a:srgbClr val="FFFF00"/>
                </a:solidFill>
                <a:latin typeface="黑体" panose="02010609060101010101" pitchFamily="49" charset="-122"/>
                <a:ea typeface="黑体" panose="02010609060101010101" pitchFamily="49" charset="-122"/>
              </a:rPr>
              <a:t>年</a:t>
            </a:r>
            <a:r>
              <a:rPr lang="en-US" altLang="zh-CN" sz="2800">
                <a:solidFill>
                  <a:srgbClr val="FFFF00"/>
                </a:solidFill>
                <a:latin typeface="黑体" panose="02010609060101010101" pitchFamily="49" charset="-122"/>
                <a:ea typeface="黑体" panose="02010609060101010101" pitchFamily="49" charset="-122"/>
              </a:rPr>
              <a:t>-</a:t>
            </a:r>
            <a:r>
              <a:rPr lang="zh-CN" altLang="en-US" sz="2800">
                <a:solidFill>
                  <a:srgbClr val="FFFF00"/>
                </a:solidFill>
                <a:latin typeface="黑体" panose="02010609060101010101" pitchFamily="49" charset="-122"/>
                <a:ea typeface="黑体" panose="02010609060101010101" pitchFamily="49" charset="-122"/>
              </a:rPr>
              <a:t>前</a:t>
            </a:r>
            <a:r>
              <a:rPr lang="en-US" altLang="zh-CN" sz="2800">
                <a:solidFill>
                  <a:srgbClr val="FFFF00"/>
                </a:solidFill>
                <a:latin typeface="黑体" panose="02010609060101010101" pitchFamily="49" charset="-122"/>
                <a:ea typeface="黑体" panose="02010609060101010101" pitchFamily="49" charset="-122"/>
              </a:rPr>
              <a:t>201</a:t>
            </a:r>
            <a:r>
              <a:rPr lang="zh-CN" altLang="en-US" sz="2800">
                <a:solidFill>
                  <a:srgbClr val="FFFF00"/>
                </a:solidFill>
                <a:latin typeface="黑体" panose="02010609060101010101" pitchFamily="49" charset="-122"/>
                <a:ea typeface="黑体" panose="02010609060101010101" pitchFamily="49" charset="-122"/>
              </a:rPr>
              <a:t>年）</a:t>
            </a:r>
          </a:p>
          <a:p>
            <a:pPr eaLnBrk="1" hangingPunct="1">
              <a:spcBef>
                <a:spcPct val="50000"/>
              </a:spcBef>
              <a:buClr>
                <a:schemeClr val="bg1"/>
              </a:buClr>
              <a:buFontTx/>
              <a:buNone/>
            </a:pPr>
            <a:endParaRPr lang="zh-CN" altLang="en-US" sz="2800">
              <a:solidFill>
                <a:srgbClr val="FF3300"/>
              </a:solidFill>
              <a:latin typeface="黑体" panose="02010609060101010101" pitchFamily="49" charset="-122"/>
              <a:ea typeface="黑体" panose="02010609060101010101" pitchFamily="49" charset="-122"/>
            </a:endParaRPr>
          </a:p>
          <a:p>
            <a:pPr eaLnBrk="1" hangingPunct="1">
              <a:spcBef>
                <a:spcPct val="50000"/>
              </a:spcBef>
              <a:buClr>
                <a:schemeClr val="bg1"/>
              </a:buClr>
              <a:buFontTx/>
              <a:buNone/>
            </a:pPr>
            <a:endParaRPr lang="zh-CN" altLang="en-US" sz="2800">
              <a:solidFill>
                <a:srgbClr val="FF3300"/>
              </a:solidFill>
              <a:latin typeface="黑体" panose="02010609060101010101" pitchFamily="49" charset="-122"/>
              <a:ea typeface="黑体" panose="02010609060101010101" pitchFamily="49" charset="-122"/>
            </a:endParaRPr>
          </a:p>
          <a:p>
            <a:pPr eaLnBrk="1" hangingPunct="1">
              <a:spcBef>
                <a:spcPct val="50000"/>
              </a:spcBef>
              <a:buClr>
                <a:schemeClr val="bg1"/>
              </a:buClr>
              <a:buFontTx/>
              <a:buNone/>
            </a:pPr>
            <a:endParaRPr lang="zh-CN" altLang="en-US" sz="2800">
              <a:solidFill>
                <a:srgbClr val="FF3300"/>
              </a:solidFill>
              <a:latin typeface="黑体" panose="02010609060101010101" pitchFamily="49" charset="-122"/>
              <a:ea typeface="黑体" panose="02010609060101010101" pitchFamily="49" charset="-122"/>
            </a:endParaRPr>
          </a:p>
          <a:p>
            <a:pPr eaLnBrk="1" hangingPunct="1">
              <a:spcBef>
                <a:spcPct val="50000"/>
              </a:spcBef>
              <a:buClr>
                <a:schemeClr val="bg1"/>
              </a:buClr>
              <a:buFontTx/>
              <a:buNone/>
            </a:pPr>
            <a:endParaRPr lang="zh-CN" altLang="en-US" sz="3600">
              <a:solidFill>
                <a:srgbClr val="FF3300"/>
              </a:solidFill>
              <a:latin typeface="黑体" panose="02010609060101010101" pitchFamily="49" charset="-122"/>
              <a:ea typeface="黑体" panose="02010609060101010101" pitchFamily="49" charset="-122"/>
            </a:endParaRPr>
          </a:p>
        </p:txBody>
      </p:sp>
      <p:sp>
        <p:nvSpPr>
          <p:cNvPr id="26628" name="文本框 21507"/>
          <p:cNvSpPr txBox="1">
            <a:spLocks noChangeArrowheads="1"/>
          </p:cNvSpPr>
          <p:nvPr/>
        </p:nvSpPr>
        <p:spPr bwMode="auto">
          <a:xfrm>
            <a:off x="4038600" y="3962400"/>
            <a:ext cx="7334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lang="zh-CN" altLang="en-US" sz="3600">
                <a:solidFill>
                  <a:srgbClr val="FC0410"/>
                </a:solidFill>
                <a:latin typeface="楷体_GB2312" pitchFamily="49" charset="-122"/>
                <a:ea typeface="楷体_GB2312" pitchFamily="49" charset="-122"/>
              </a:rPr>
              <a:t>罗马</a:t>
            </a:r>
          </a:p>
        </p:txBody>
      </p:sp>
      <p:sp>
        <p:nvSpPr>
          <p:cNvPr id="26629" name="文本框 21508"/>
          <p:cNvSpPr txBox="1">
            <a:spLocks noChangeArrowheads="1"/>
          </p:cNvSpPr>
          <p:nvPr/>
        </p:nvSpPr>
        <p:spPr bwMode="auto">
          <a:xfrm>
            <a:off x="3429000" y="5562600"/>
            <a:ext cx="1447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lang="zh-CN" altLang="en-US">
                <a:solidFill>
                  <a:srgbClr val="FC0410"/>
                </a:solidFill>
                <a:latin typeface="楷体_GB2312" pitchFamily="49" charset="-122"/>
                <a:ea typeface="楷体_GB2312" pitchFamily="49" charset="-122"/>
              </a:rPr>
              <a:t>迦太基</a:t>
            </a:r>
          </a:p>
        </p:txBody>
      </p:sp>
      <p:sp>
        <p:nvSpPr>
          <p:cNvPr id="26630" name="文本框 21509"/>
          <p:cNvSpPr txBox="1">
            <a:spLocks noChangeArrowheads="1"/>
          </p:cNvSpPr>
          <p:nvPr/>
        </p:nvSpPr>
        <p:spPr bwMode="auto">
          <a:xfrm>
            <a:off x="1295400" y="38100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lang="zh-CN" altLang="en-US" sz="2800">
                <a:solidFill>
                  <a:srgbClr val="FC0410"/>
                </a:solidFill>
                <a:latin typeface="楷体_GB2312" pitchFamily="49" charset="-122"/>
                <a:ea typeface="楷体_GB2312" pitchFamily="49" charset="-122"/>
              </a:rPr>
              <a:t>伊比利亚</a:t>
            </a:r>
          </a:p>
        </p:txBody>
      </p:sp>
      <p:sp>
        <p:nvSpPr>
          <p:cNvPr id="26631" name="文本框 21510"/>
          <p:cNvSpPr txBox="1">
            <a:spLocks noChangeArrowheads="1"/>
          </p:cNvSpPr>
          <p:nvPr/>
        </p:nvSpPr>
        <p:spPr bwMode="auto">
          <a:xfrm>
            <a:off x="5334000" y="5029200"/>
            <a:ext cx="114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lang="zh-CN" altLang="en-US" sz="3600">
                <a:solidFill>
                  <a:srgbClr val="FC0410"/>
                </a:solidFill>
                <a:latin typeface="楷体_GB2312" pitchFamily="49" charset="-122"/>
                <a:ea typeface="楷体_GB2312" pitchFamily="49" charset="-122"/>
              </a:rPr>
              <a:t>希腊</a:t>
            </a:r>
          </a:p>
        </p:txBody>
      </p:sp>
      <p:sp>
        <p:nvSpPr>
          <p:cNvPr id="26632" name="文本框 21511"/>
          <p:cNvSpPr txBox="1">
            <a:spLocks noChangeArrowheads="1"/>
          </p:cNvSpPr>
          <p:nvPr/>
        </p:nvSpPr>
        <p:spPr bwMode="auto">
          <a:xfrm>
            <a:off x="2971800" y="4572000"/>
            <a:ext cx="76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lang="zh-CN" altLang="en-US" sz="3600" i="1">
                <a:solidFill>
                  <a:schemeClr val="folHlink"/>
                </a:solidFill>
                <a:latin typeface="楷体_GB2312" pitchFamily="49" charset="-122"/>
                <a:ea typeface="楷体_GB2312" pitchFamily="49" charset="-122"/>
              </a:rPr>
              <a:t>地</a:t>
            </a:r>
          </a:p>
        </p:txBody>
      </p:sp>
      <p:sp>
        <p:nvSpPr>
          <p:cNvPr id="26633" name="文本框 21512"/>
          <p:cNvSpPr txBox="1">
            <a:spLocks noChangeArrowheads="1"/>
          </p:cNvSpPr>
          <p:nvPr/>
        </p:nvSpPr>
        <p:spPr bwMode="auto">
          <a:xfrm>
            <a:off x="4648200" y="5638800"/>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lang="zh-CN" altLang="en-US" sz="3600" i="1">
                <a:solidFill>
                  <a:schemeClr val="folHlink"/>
                </a:solidFill>
                <a:latin typeface="楷体_GB2312" pitchFamily="49" charset="-122"/>
                <a:ea typeface="楷体_GB2312" pitchFamily="49" charset="-122"/>
              </a:rPr>
              <a:t>中</a:t>
            </a:r>
          </a:p>
        </p:txBody>
      </p:sp>
      <p:sp>
        <p:nvSpPr>
          <p:cNvPr id="26634" name="文本框 21513"/>
          <p:cNvSpPr txBox="1">
            <a:spLocks noChangeArrowheads="1"/>
          </p:cNvSpPr>
          <p:nvPr/>
        </p:nvSpPr>
        <p:spPr bwMode="auto">
          <a:xfrm>
            <a:off x="6477000" y="5715000"/>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lang="zh-CN" altLang="en-US" sz="3600" i="1">
                <a:solidFill>
                  <a:schemeClr val="folHlink"/>
                </a:solidFill>
                <a:latin typeface="楷体_GB2312" pitchFamily="49" charset="-122"/>
                <a:ea typeface="楷体_GB2312" pitchFamily="49" charset="-122"/>
              </a:rPr>
              <a:t>海</a:t>
            </a:r>
          </a:p>
        </p:txBody>
      </p:sp>
      <p:sp>
        <p:nvSpPr>
          <p:cNvPr id="26635" name="文本框 21514"/>
          <p:cNvSpPr txBox="1">
            <a:spLocks noChangeArrowheads="1"/>
          </p:cNvSpPr>
          <p:nvPr/>
        </p:nvSpPr>
        <p:spPr bwMode="auto">
          <a:xfrm>
            <a:off x="3581400" y="228600"/>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lang="zh-CN" altLang="en-US" sz="3600" i="1">
                <a:solidFill>
                  <a:schemeClr val="folHlink"/>
                </a:solidFill>
                <a:latin typeface="楷体_GB2312" pitchFamily="49" charset="-122"/>
                <a:ea typeface="楷体_GB2312" pitchFamily="49" charset="-122"/>
              </a:rPr>
              <a:t>大</a:t>
            </a:r>
          </a:p>
        </p:txBody>
      </p:sp>
      <p:sp>
        <p:nvSpPr>
          <p:cNvPr id="26636" name="文本框 21515"/>
          <p:cNvSpPr txBox="1">
            <a:spLocks noChangeArrowheads="1"/>
          </p:cNvSpPr>
          <p:nvPr/>
        </p:nvSpPr>
        <p:spPr bwMode="auto">
          <a:xfrm>
            <a:off x="1905000" y="990600"/>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80000"/>
              <a:buFont typeface="Wingdings" panose="05000000000000000000" pitchFamily="2" charset="2"/>
              <a:buNone/>
            </a:pPr>
            <a:r>
              <a:rPr lang="zh-CN" altLang="en-US" sz="3600" i="1">
                <a:solidFill>
                  <a:schemeClr val="folHlink"/>
                </a:solidFill>
                <a:latin typeface="楷体_GB2312" pitchFamily="49" charset="-122"/>
                <a:ea typeface="楷体_GB2312" pitchFamily="49" charset="-122"/>
              </a:rPr>
              <a:t>西</a:t>
            </a:r>
          </a:p>
        </p:txBody>
      </p:sp>
      <p:sp>
        <p:nvSpPr>
          <p:cNvPr id="26637" name="矩形标注 21516"/>
          <p:cNvSpPr>
            <a:spLocks noChangeArrowheads="1"/>
          </p:cNvSpPr>
          <p:nvPr/>
        </p:nvSpPr>
        <p:spPr bwMode="auto">
          <a:xfrm>
            <a:off x="1905000" y="6172200"/>
            <a:ext cx="1447800" cy="457200"/>
          </a:xfrm>
          <a:prstGeom prst="wedgeRectCallout">
            <a:avLst>
              <a:gd name="adj1" fmla="val -38815"/>
              <a:gd name="adj2" fmla="val -300694"/>
            </a:avLst>
          </a:prstGeom>
          <a:solidFill>
            <a:schemeClr val="bg1"/>
          </a:solidFill>
          <a:ln w="19050">
            <a:solidFill>
              <a:schemeClr val="folHlink"/>
            </a:solidFill>
            <a:miter lim="800000"/>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lang="zh-CN" altLang="en-US" sz="2400">
                <a:solidFill>
                  <a:schemeClr val="tx2"/>
                </a:solidFill>
                <a:latin typeface="楷体_GB2312" pitchFamily="49" charset="-122"/>
                <a:ea typeface="楷体_GB2312" pitchFamily="49" charset="-122"/>
              </a:rPr>
              <a:t>直布罗陀</a:t>
            </a:r>
          </a:p>
        </p:txBody>
      </p:sp>
      <p:sp>
        <p:nvSpPr>
          <p:cNvPr id="26638" name="矩形标注 21517"/>
          <p:cNvSpPr>
            <a:spLocks noChangeArrowheads="1"/>
          </p:cNvSpPr>
          <p:nvPr/>
        </p:nvSpPr>
        <p:spPr bwMode="auto">
          <a:xfrm>
            <a:off x="4495800" y="2590800"/>
            <a:ext cx="2057400" cy="533400"/>
          </a:xfrm>
          <a:prstGeom prst="wedgeRectCallout">
            <a:avLst>
              <a:gd name="adj1" fmla="val -75694"/>
              <a:gd name="adj2" fmla="val 173213"/>
            </a:avLst>
          </a:prstGeom>
          <a:solidFill>
            <a:schemeClr val="bg1"/>
          </a:solidFill>
          <a:ln w="19050">
            <a:solidFill>
              <a:schemeClr val="folHlink"/>
            </a:solidFill>
            <a:miter lim="800000"/>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lang="zh-CN" altLang="en-US" sz="2800">
                <a:solidFill>
                  <a:schemeClr val="tx2"/>
                </a:solidFill>
                <a:latin typeface="楷体_GB2312" pitchFamily="49" charset="-122"/>
                <a:ea typeface="楷体_GB2312" pitchFamily="49" charset="-122"/>
              </a:rPr>
              <a:t>阿尔卑斯山</a:t>
            </a:r>
          </a:p>
        </p:txBody>
      </p:sp>
      <p:sp>
        <p:nvSpPr>
          <p:cNvPr id="26639" name="矩形标注 21518"/>
          <p:cNvSpPr>
            <a:spLocks noChangeArrowheads="1"/>
          </p:cNvSpPr>
          <p:nvPr/>
        </p:nvSpPr>
        <p:spPr bwMode="auto">
          <a:xfrm>
            <a:off x="6324600" y="3352800"/>
            <a:ext cx="1066800" cy="533400"/>
          </a:xfrm>
          <a:prstGeom prst="wedgeRectCallout">
            <a:avLst>
              <a:gd name="adj1" fmla="val -181250"/>
              <a:gd name="adj2" fmla="val 207144"/>
            </a:avLst>
          </a:prstGeom>
          <a:solidFill>
            <a:schemeClr val="bg1"/>
          </a:solidFill>
          <a:ln w="19050">
            <a:solidFill>
              <a:schemeClr val="folHlink"/>
            </a:solidFill>
            <a:miter lim="800000"/>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lang="zh-CN" altLang="en-US" sz="2800">
                <a:solidFill>
                  <a:schemeClr val="tx2"/>
                </a:solidFill>
                <a:latin typeface="楷体_GB2312" pitchFamily="49" charset="-122"/>
                <a:ea typeface="楷体_GB2312" pitchFamily="49" charset="-122"/>
              </a:rPr>
              <a:t>坎尼</a:t>
            </a:r>
          </a:p>
        </p:txBody>
      </p:sp>
      <p:sp>
        <p:nvSpPr>
          <p:cNvPr id="26640" name="文本框 21519"/>
          <p:cNvSpPr txBox="1">
            <a:spLocks noChangeArrowheads="1"/>
          </p:cNvSpPr>
          <p:nvPr/>
        </p:nvSpPr>
        <p:spPr bwMode="auto">
          <a:xfrm>
            <a:off x="1600200" y="2743200"/>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lang="zh-CN" altLang="en-US" sz="3600" i="1">
                <a:solidFill>
                  <a:srgbClr val="FFFF00"/>
                </a:solidFill>
                <a:latin typeface="楷体_GB2312" pitchFamily="49" charset="-122"/>
                <a:ea typeface="楷体_GB2312" pitchFamily="49" charset="-122"/>
              </a:rPr>
              <a:t>洋</a:t>
            </a:r>
          </a:p>
        </p:txBody>
      </p:sp>
      <p:sp>
        <p:nvSpPr>
          <p:cNvPr id="26641" name="文本框 21520"/>
          <p:cNvSpPr txBox="1">
            <a:spLocks noChangeArrowheads="1"/>
          </p:cNvSpPr>
          <p:nvPr/>
        </p:nvSpPr>
        <p:spPr bwMode="auto">
          <a:xfrm>
            <a:off x="2286000" y="3429000"/>
            <a:ext cx="5334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lang="zh-CN" altLang="en-US" sz="8800">
                <a:solidFill>
                  <a:schemeClr val="folHlink"/>
                </a:solidFill>
                <a:latin typeface="楷体_GB2312" pitchFamily="49" charset="-122"/>
                <a:ea typeface="楷体_GB2312" pitchFamily="49" charset="-122"/>
              </a:rPr>
              <a:t>。</a:t>
            </a:r>
          </a:p>
        </p:txBody>
      </p:sp>
      <p:sp>
        <p:nvSpPr>
          <p:cNvPr id="26642" name="文本框 21521"/>
          <p:cNvSpPr txBox="1">
            <a:spLocks noChangeArrowheads="1"/>
          </p:cNvSpPr>
          <p:nvPr/>
        </p:nvSpPr>
        <p:spPr bwMode="auto">
          <a:xfrm>
            <a:off x="4724400" y="4267200"/>
            <a:ext cx="381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lang="zh-CN" altLang="en-US" sz="3600">
                <a:solidFill>
                  <a:schemeClr val="folHlink"/>
                </a:solidFill>
                <a:latin typeface="楷体_GB2312" pitchFamily="49" charset="-122"/>
                <a:ea typeface="楷体_GB2312" pitchFamily="49" charset="-122"/>
              </a:rPr>
              <a:t>。</a:t>
            </a:r>
          </a:p>
        </p:txBody>
      </p:sp>
      <p:sp>
        <p:nvSpPr>
          <p:cNvPr id="26643" name="直接连接符 21522"/>
          <p:cNvSpPr>
            <a:spLocks noChangeShapeType="1"/>
          </p:cNvSpPr>
          <p:nvPr/>
        </p:nvSpPr>
        <p:spPr bwMode="auto">
          <a:xfrm flipH="1" flipV="1">
            <a:off x="2057400" y="5105400"/>
            <a:ext cx="1828800" cy="533400"/>
          </a:xfrm>
          <a:prstGeom prst="line">
            <a:avLst/>
          </a:prstGeom>
          <a:noFill/>
          <a:ln w="952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4" name="直接连接符 21523"/>
          <p:cNvSpPr>
            <a:spLocks noChangeShapeType="1"/>
          </p:cNvSpPr>
          <p:nvPr/>
        </p:nvSpPr>
        <p:spPr bwMode="auto">
          <a:xfrm flipV="1">
            <a:off x="2133600" y="4648200"/>
            <a:ext cx="381000" cy="228600"/>
          </a:xfrm>
          <a:prstGeom prst="line">
            <a:avLst/>
          </a:prstGeom>
          <a:noFill/>
          <a:ln w="952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5" name="直接连接符 21524"/>
          <p:cNvSpPr>
            <a:spLocks noChangeShapeType="1"/>
          </p:cNvSpPr>
          <p:nvPr/>
        </p:nvSpPr>
        <p:spPr bwMode="auto">
          <a:xfrm flipV="1">
            <a:off x="2667000" y="3886200"/>
            <a:ext cx="1219200" cy="609600"/>
          </a:xfrm>
          <a:prstGeom prst="line">
            <a:avLst/>
          </a:prstGeom>
          <a:noFill/>
          <a:ln w="952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6" name="直接连接符 21525"/>
          <p:cNvSpPr>
            <a:spLocks noChangeShapeType="1"/>
          </p:cNvSpPr>
          <p:nvPr/>
        </p:nvSpPr>
        <p:spPr bwMode="auto">
          <a:xfrm>
            <a:off x="4038600" y="3810000"/>
            <a:ext cx="838200" cy="914400"/>
          </a:xfrm>
          <a:prstGeom prst="line">
            <a:avLst/>
          </a:prstGeom>
          <a:noFill/>
          <a:ln w="9525">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7" name="文本框 21526"/>
          <p:cNvSpPr txBox="1">
            <a:spLocks noChangeArrowheads="1"/>
          </p:cNvSpPr>
          <p:nvPr/>
        </p:nvSpPr>
        <p:spPr bwMode="auto">
          <a:xfrm>
            <a:off x="3657600" y="4495800"/>
            <a:ext cx="5334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accent2"/>
              </a:buClr>
              <a:buSzPct val="80000"/>
              <a:buFont typeface="Wingdings" panose="05000000000000000000" pitchFamily="2" charset="2"/>
              <a:buNone/>
            </a:pPr>
            <a:r>
              <a:rPr lang="zh-CN" altLang="en-US" sz="8800">
                <a:solidFill>
                  <a:schemeClr val="folHlink"/>
                </a:solidFill>
                <a:latin typeface="楷体_GB2312" pitchFamily="49" charset="-122"/>
                <a:ea typeface="楷体_GB2312" pitchFamily="49" charset="-122"/>
              </a:rPr>
              <a:t>。</a:t>
            </a:r>
          </a:p>
        </p:txBody>
      </p:sp>
      <p:sp>
        <p:nvSpPr>
          <p:cNvPr id="21550" name="文本框 21549"/>
          <p:cNvSpPr txBox="1"/>
          <p:nvPr/>
        </p:nvSpPr>
        <p:spPr>
          <a:xfrm>
            <a:off x="2414588" y="117475"/>
            <a:ext cx="6627812" cy="1814513"/>
          </a:xfrm>
          <a:prstGeom prst="rect">
            <a:avLst/>
          </a:prstGeom>
          <a:solidFill>
            <a:schemeClr val="bg1"/>
          </a:solidFill>
          <a:ln w="9525">
            <a:noFill/>
          </a:ln>
        </p:spPr>
        <p:txBody>
          <a:bodyPr>
            <a:spAutoFit/>
          </a:bodyPr>
          <a:lstStyle/>
          <a:p>
            <a:pPr eaLnBrk="1" hangingPunct="1">
              <a:spcBef>
                <a:spcPct val="50000"/>
              </a:spcBef>
              <a:buFont typeface="Arial" panose="020B0604020202020204" pitchFamily="34" charset="0"/>
              <a:buNone/>
              <a:defRPr/>
            </a:pPr>
            <a:r>
              <a:rPr lang="zh-CN" altLang="en-US" sz="2800" noProof="1">
                <a:solidFill>
                  <a:srgbClr val="FF3300"/>
                </a:solidFill>
                <a:effectLst>
                  <a:outerShdw blurRad="38100" dist="38100" dir="2700000">
                    <a:srgbClr val="000000"/>
                  </a:outerShdw>
                </a:effectLst>
                <a:ea typeface="楷体_GB2312" pitchFamily="49" charset="-122"/>
              </a:rPr>
              <a:t>霍尔沃德</a:t>
            </a:r>
            <a:r>
              <a:rPr lang="en-US" altLang="zh-CN" sz="2800" noProof="1">
                <a:solidFill>
                  <a:srgbClr val="FF3300"/>
                </a:solidFill>
                <a:effectLst>
                  <a:outerShdw blurRad="38100" dist="38100" dir="2700000">
                    <a:srgbClr val="000000"/>
                  </a:outerShdw>
                </a:effectLst>
                <a:ea typeface="楷体_GB2312" pitchFamily="49" charset="-122"/>
              </a:rPr>
              <a:t>《</a:t>
            </a:r>
            <a:r>
              <a:rPr lang="zh-CN" altLang="en-US" sz="2800" noProof="1">
                <a:solidFill>
                  <a:srgbClr val="FF3300"/>
                </a:solidFill>
                <a:effectLst>
                  <a:outerShdw blurRad="38100" dist="38100" dir="2700000">
                    <a:srgbClr val="000000"/>
                  </a:outerShdw>
                </a:effectLst>
                <a:ea typeface="楷体_GB2312" pitchFamily="49" charset="-122"/>
              </a:rPr>
              <a:t>剑桥古代史</a:t>
            </a:r>
            <a:r>
              <a:rPr lang="en-US" altLang="zh-CN" sz="2800" noProof="1">
                <a:solidFill>
                  <a:srgbClr val="FF3300"/>
                </a:solidFill>
                <a:effectLst>
                  <a:outerShdw blurRad="38100" dist="38100" dir="2700000">
                    <a:srgbClr val="000000"/>
                  </a:outerShdw>
                </a:effectLst>
                <a:ea typeface="楷体_GB2312" pitchFamily="49" charset="-122"/>
              </a:rPr>
              <a:t>》</a:t>
            </a:r>
            <a:r>
              <a:rPr lang="zh-CN" altLang="en-US" sz="2800" noProof="1">
                <a:solidFill>
                  <a:srgbClr val="FF3300"/>
                </a:solidFill>
                <a:effectLst>
                  <a:outerShdw blurRad="38100" dist="38100" dir="2700000">
                    <a:srgbClr val="000000"/>
                  </a:outerShdw>
                </a:effectLst>
                <a:ea typeface="楷体_GB2312" pitchFamily="49" charset="-122"/>
              </a:rPr>
              <a:t>：</a:t>
            </a:r>
            <a:r>
              <a:rPr lang="en-US" altLang="zh-CN" sz="2800" noProof="1">
                <a:solidFill>
                  <a:srgbClr val="FF3300"/>
                </a:solidFill>
                <a:effectLst>
                  <a:outerShdw blurRad="38100" dist="38100" dir="2700000">
                    <a:srgbClr val="000000"/>
                  </a:outerShdw>
                </a:effectLst>
                <a:ea typeface="楷体_GB2312" pitchFamily="49" charset="-122"/>
              </a:rPr>
              <a:t>“它以其时机选择上的无比精确，骑、步兵战术的高度协调，表现出</a:t>
            </a:r>
            <a:r>
              <a:rPr lang="zh-CN" altLang="en-US" sz="2800" noProof="1">
                <a:solidFill>
                  <a:srgbClr val="FF3300"/>
                </a:solidFill>
                <a:effectLst>
                  <a:outerShdw blurRad="38100" dist="38100" dir="2700000">
                    <a:srgbClr val="000000"/>
                  </a:outerShdw>
                </a:effectLst>
                <a:ea typeface="楷体_GB2312" pitchFamily="49" charset="-122"/>
              </a:rPr>
              <a:t>古代战争史上一个无与伦比的军事艺术典范”</a:t>
            </a:r>
            <a:r>
              <a:rPr lang="zh-CN" altLang="en-US" sz="2800" noProof="1">
                <a:solidFill>
                  <a:srgbClr val="FF3300"/>
                </a:solidFill>
                <a:effectLst>
                  <a:outerShdw blurRad="38100" dist="38100" dir="2700000">
                    <a:srgbClr val="000000"/>
                  </a:outerShdw>
                </a:effectLst>
              </a:rPr>
              <a:t> </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00705"/>
          <p:cNvSpPr>
            <a:spLocks noGrp="1" noChangeArrowheads="1"/>
          </p:cNvSpPr>
          <p:nvPr>
            <p:ph type="title"/>
          </p:nvPr>
        </p:nvSpPr>
        <p:spPr/>
        <p:txBody>
          <a:bodyPr/>
          <a:lstStyle/>
          <a:p>
            <a:endParaRPr lang="zh-CN" altLang="zh-CN"/>
          </a:p>
        </p:txBody>
      </p:sp>
      <p:sp>
        <p:nvSpPr>
          <p:cNvPr id="28675" name="文本占位符 200706"/>
          <p:cNvSpPr>
            <a:spLocks noGrp="1" noChangeArrowheads="1"/>
          </p:cNvSpPr>
          <p:nvPr>
            <p:ph idx="1"/>
          </p:nvPr>
        </p:nvSpPr>
        <p:spPr/>
        <p:txBody>
          <a:bodyPr/>
          <a:lstStyle/>
          <a:p>
            <a:endParaRPr lang="zh-CN" altLang="zh-CN"/>
          </a:p>
        </p:txBody>
      </p:sp>
      <p:grpSp>
        <p:nvGrpSpPr>
          <p:cNvPr id="2" name="组合 200707"/>
          <p:cNvGrpSpPr/>
          <p:nvPr/>
        </p:nvGrpSpPr>
        <p:grpSpPr bwMode="auto">
          <a:xfrm>
            <a:off x="0" y="0"/>
            <a:ext cx="9144000" cy="6858000"/>
            <a:chOff x="0" y="0"/>
            <a:chExt cx="5760" cy="4320"/>
          </a:xfrm>
        </p:grpSpPr>
        <p:grpSp>
          <p:nvGrpSpPr>
            <p:cNvPr id="28678" name="组合 200708"/>
            <p:cNvGrpSpPr/>
            <p:nvPr/>
          </p:nvGrpSpPr>
          <p:grpSpPr bwMode="auto">
            <a:xfrm>
              <a:off x="0" y="0"/>
              <a:ext cx="5760" cy="4320"/>
              <a:chOff x="0" y="0"/>
              <a:chExt cx="5760" cy="4320"/>
            </a:xfrm>
          </p:grpSpPr>
          <p:pic>
            <p:nvPicPr>
              <p:cNvPr id="28680" name="图片 2007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11" name="文本框 200710"/>
              <p:cNvSpPr txBox="1"/>
              <p:nvPr/>
            </p:nvSpPr>
            <p:spPr>
              <a:xfrm>
                <a:off x="3061" y="845"/>
                <a:ext cx="1452" cy="192"/>
              </a:xfrm>
              <a:prstGeom prst="rect">
                <a:avLst/>
              </a:prstGeom>
              <a:noFill/>
              <a:ln w="9525">
                <a:noFill/>
              </a:ln>
            </p:spPr>
            <p:txBody>
              <a:bodyPr>
                <a:spAutoFit/>
              </a:bodyPr>
              <a:lstStyle/>
              <a:p>
                <a:pPr eaLnBrk="1" fontAlgn="ctr" hangingPunct="1">
                  <a:spcBef>
                    <a:spcPct val="50000"/>
                  </a:spcBef>
                  <a:buFont typeface="Arial" panose="020B0604020202020204" pitchFamily="34" charset="0"/>
                  <a:buNone/>
                  <a:defRPr/>
                </a:pPr>
                <a:r>
                  <a:rPr lang="zh-CN" altLang="en-US" sz="1400" noProof="1">
                    <a:solidFill>
                      <a:srgbClr val="003399"/>
                    </a:solidFill>
                    <a:effectLst>
                      <a:outerShdw blurRad="38100" dist="38100" dir="2700000">
                        <a:srgbClr val="000000"/>
                      </a:outerShdw>
                    </a:effectLst>
                    <a:latin typeface="黑体" panose="02010609060101010101" pitchFamily="49" charset="-122"/>
                    <a:ea typeface="黑体" panose="02010609060101010101" pitchFamily="49" charset="-122"/>
                  </a:rPr>
                  <a:t>（步兵</a:t>
                </a:r>
                <a:r>
                  <a:rPr lang="en-US" altLang="zh-CN" sz="1400" noProof="1">
                    <a:solidFill>
                      <a:srgbClr val="003399"/>
                    </a:solidFill>
                    <a:effectLst>
                      <a:outerShdw blurRad="38100" dist="38100" dir="2700000">
                        <a:srgbClr val="000000"/>
                      </a:outerShdw>
                    </a:effectLst>
                    <a:latin typeface="黑体" panose="02010609060101010101" pitchFamily="49" charset="-122"/>
                    <a:ea typeface="黑体" panose="02010609060101010101" pitchFamily="49" charset="-122"/>
                  </a:rPr>
                  <a:t>4</a:t>
                </a:r>
                <a:r>
                  <a:rPr lang="zh-CN" altLang="en-US" sz="1400" noProof="1">
                    <a:solidFill>
                      <a:srgbClr val="003399"/>
                    </a:solidFill>
                    <a:effectLst>
                      <a:outerShdw blurRad="38100" dist="38100" dir="2700000">
                        <a:srgbClr val="000000"/>
                      </a:outerShdw>
                    </a:effectLst>
                    <a:latin typeface="黑体" panose="02010609060101010101" pitchFamily="49" charset="-122"/>
                    <a:ea typeface="黑体" panose="02010609060101010101" pitchFamily="49" charset="-122"/>
                  </a:rPr>
                  <a:t>万，骑兵</a:t>
                </a:r>
                <a:r>
                  <a:rPr lang="en-US" altLang="zh-CN" sz="1400" noProof="1">
                    <a:solidFill>
                      <a:srgbClr val="003399"/>
                    </a:solidFill>
                    <a:effectLst>
                      <a:outerShdw blurRad="38100" dist="38100" dir="2700000">
                        <a:srgbClr val="000000"/>
                      </a:outerShdw>
                    </a:effectLst>
                    <a:latin typeface="黑体" panose="02010609060101010101" pitchFamily="49" charset="-122"/>
                    <a:ea typeface="黑体" panose="02010609060101010101" pitchFamily="49" charset="-122"/>
                  </a:rPr>
                  <a:t>1</a:t>
                </a:r>
                <a:r>
                  <a:rPr lang="zh-CN" altLang="en-US" sz="1400" noProof="1">
                    <a:solidFill>
                      <a:srgbClr val="003399"/>
                    </a:solidFill>
                    <a:effectLst>
                      <a:outerShdw blurRad="38100" dist="38100" dir="2700000">
                        <a:srgbClr val="000000"/>
                      </a:outerShdw>
                    </a:effectLst>
                    <a:latin typeface="黑体" panose="02010609060101010101" pitchFamily="49" charset="-122"/>
                    <a:ea typeface="黑体" panose="02010609060101010101" pitchFamily="49" charset="-122"/>
                  </a:rPr>
                  <a:t>万）</a:t>
                </a:r>
              </a:p>
            </p:txBody>
          </p:sp>
          <p:sp>
            <p:nvSpPr>
              <p:cNvPr id="28682" name="文本框 200711"/>
              <p:cNvSpPr txBox="1">
                <a:spLocks noChangeArrowheads="1"/>
              </p:cNvSpPr>
              <p:nvPr/>
            </p:nvSpPr>
            <p:spPr bwMode="auto">
              <a:xfrm>
                <a:off x="0" y="1570"/>
                <a:ext cx="15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ctr" hangingPunct="1">
                  <a:spcBef>
                    <a:spcPct val="50000"/>
                  </a:spcBef>
                  <a:buFontTx/>
                  <a:buNone/>
                </a:pPr>
                <a:r>
                  <a:rPr lang="zh-CN" altLang="en-US" sz="1400">
                    <a:solidFill>
                      <a:srgbClr val="990000"/>
                    </a:solidFill>
                    <a:latin typeface="黑体" panose="02010609060101010101" pitchFamily="49" charset="-122"/>
                    <a:ea typeface="黑体" panose="02010609060101010101" pitchFamily="49" charset="-122"/>
                  </a:rPr>
                  <a:t>（步兵</a:t>
                </a:r>
                <a:r>
                  <a:rPr lang="en-US" altLang="zh-CN" sz="1400">
                    <a:solidFill>
                      <a:srgbClr val="990000"/>
                    </a:solidFill>
                    <a:latin typeface="黑体" panose="02010609060101010101" pitchFamily="49" charset="-122"/>
                    <a:ea typeface="黑体" panose="02010609060101010101" pitchFamily="49" charset="-122"/>
                  </a:rPr>
                  <a:t>8</a:t>
                </a:r>
                <a:r>
                  <a:rPr lang="zh-CN" altLang="en-US" sz="1400">
                    <a:solidFill>
                      <a:srgbClr val="990000"/>
                    </a:solidFill>
                    <a:latin typeface="黑体" panose="02010609060101010101" pitchFamily="49" charset="-122"/>
                    <a:ea typeface="黑体" panose="02010609060101010101" pitchFamily="49" charset="-122"/>
                  </a:rPr>
                  <a:t>万，骑兵</a:t>
                </a:r>
                <a:r>
                  <a:rPr lang="en-US" altLang="zh-CN" sz="1400">
                    <a:solidFill>
                      <a:srgbClr val="990000"/>
                    </a:solidFill>
                    <a:latin typeface="黑体" panose="02010609060101010101" pitchFamily="49" charset="-122"/>
                    <a:ea typeface="黑体" panose="02010609060101010101" pitchFamily="49" charset="-122"/>
                  </a:rPr>
                  <a:t>6</a:t>
                </a:r>
                <a:r>
                  <a:rPr lang="zh-CN" altLang="en-US" sz="1400">
                    <a:solidFill>
                      <a:srgbClr val="990000"/>
                    </a:solidFill>
                    <a:latin typeface="黑体" panose="02010609060101010101" pitchFamily="49" charset="-122"/>
                    <a:ea typeface="黑体" panose="02010609060101010101" pitchFamily="49" charset="-122"/>
                  </a:rPr>
                  <a:t>千）</a:t>
                </a:r>
              </a:p>
            </p:txBody>
          </p:sp>
        </p:grpSp>
        <p:sp>
          <p:nvSpPr>
            <p:cNvPr id="28679" name="文本框 200712"/>
            <p:cNvSpPr txBox="1">
              <a:spLocks noChangeArrowheads="1"/>
            </p:cNvSpPr>
            <p:nvPr/>
          </p:nvSpPr>
          <p:spPr bwMode="auto">
            <a:xfrm>
              <a:off x="3878" y="255"/>
              <a:ext cx="122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ctr" hangingPunct="1">
                <a:spcBef>
                  <a:spcPct val="50000"/>
                </a:spcBef>
                <a:buFontTx/>
                <a:buNone/>
              </a:pPr>
              <a:r>
                <a:rPr lang="zh-CN" altLang="en-US" sz="1400">
                  <a:solidFill>
                    <a:schemeClr val="tx2"/>
                  </a:solidFill>
                  <a:ea typeface="方正彩云简体" pitchFamily="2" charset="-122"/>
                </a:rPr>
                <a:t>（公元前</a:t>
              </a:r>
              <a:r>
                <a:rPr lang="en-US" altLang="zh-CN" sz="1400">
                  <a:solidFill>
                    <a:schemeClr val="tx2"/>
                  </a:solidFill>
                  <a:ea typeface="方正彩云简体" pitchFamily="2" charset="-122"/>
                </a:rPr>
                <a:t>216</a:t>
              </a:r>
              <a:r>
                <a:rPr lang="zh-CN" altLang="en-US" sz="1400">
                  <a:solidFill>
                    <a:schemeClr val="tx2"/>
                  </a:solidFill>
                  <a:ea typeface="方正彩云简体" pitchFamily="2" charset="-122"/>
                </a:rPr>
                <a:t>年</a:t>
              </a:r>
              <a:r>
                <a:rPr lang="en-US" altLang="zh-CN" sz="1400">
                  <a:solidFill>
                    <a:schemeClr val="tx2"/>
                  </a:solidFill>
                  <a:ea typeface="方正彩云简体" pitchFamily="2" charset="-122"/>
                </a:rPr>
                <a:t>8</a:t>
              </a:r>
              <a:r>
                <a:rPr lang="zh-CN" altLang="en-US" sz="1400">
                  <a:solidFill>
                    <a:schemeClr val="tx2"/>
                  </a:solidFill>
                  <a:ea typeface="方正彩云简体" pitchFamily="2" charset="-122"/>
                </a:rPr>
                <a:t>月</a:t>
              </a:r>
              <a:r>
                <a:rPr lang="en-US" altLang="zh-CN" sz="1400">
                  <a:solidFill>
                    <a:schemeClr val="tx2"/>
                  </a:solidFill>
                  <a:ea typeface="方正彩云简体" pitchFamily="2" charset="-122"/>
                </a:rPr>
                <a:t>2</a:t>
              </a:r>
              <a:r>
                <a:rPr lang="zh-CN" altLang="en-US" sz="1400">
                  <a:solidFill>
                    <a:schemeClr val="tx2"/>
                  </a:solidFill>
                  <a:ea typeface="方正彩云简体" pitchFamily="2" charset="-122"/>
                </a:rPr>
                <a:t>日）</a:t>
              </a:r>
            </a:p>
          </p:txBody>
        </p:sp>
      </p:grpSp>
      <p:sp>
        <p:nvSpPr>
          <p:cNvPr id="28677" name="TextBox 9"/>
          <p:cNvSpPr txBox="1">
            <a:spLocks noChangeArrowheads="1"/>
          </p:cNvSpPr>
          <p:nvPr/>
        </p:nvSpPr>
        <p:spPr bwMode="auto">
          <a:xfrm>
            <a:off x="142875" y="142875"/>
            <a:ext cx="5530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chemeClr val="tx2"/>
                </a:solidFill>
                <a:ea typeface="方正彩云简体" pitchFamily="2" charset="-122"/>
              </a:rPr>
              <a:t>汉尼拔之所以能够以劣势兵力击败优势罗马军，</a:t>
            </a:r>
            <a:endParaRPr lang="en-US" altLang="zh-CN" sz="1800">
              <a:solidFill>
                <a:schemeClr val="tx2"/>
              </a:solidFill>
              <a:ea typeface="方正彩云简体" pitchFamily="2" charset="-122"/>
            </a:endParaRPr>
          </a:p>
          <a:p>
            <a:pPr eaLnBrk="1" hangingPunct="1">
              <a:spcBef>
                <a:spcPct val="0"/>
              </a:spcBef>
              <a:buFontTx/>
              <a:buNone/>
            </a:pPr>
            <a:r>
              <a:rPr lang="zh-CN" altLang="en-US" sz="1800">
                <a:solidFill>
                  <a:schemeClr val="tx2"/>
                </a:solidFill>
                <a:ea typeface="方正彩云简体" pitchFamily="2" charset="-122"/>
              </a:rPr>
              <a:t>主要是由于他大胆应用了正确组织队形、诱敌深入、</a:t>
            </a:r>
            <a:endParaRPr lang="en-US" altLang="zh-CN" sz="1800">
              <a:solidFill>
                <a:schemeClr val="tx2"/>
              </a:solidFill>
              <a:ea typeface="方正彩云简体" pitchFamily="2" charset="-122"/>
            </a:endParaRPr>
          </a:p>
          <a:p>
            <a:pPr eaLnBrk="1" hangingPunct="1">
              <a:spcBef>
                <a:spcPct val="0"/>
              </a:spcBef>
              <a:buFontTx/>
              <a:buNone/>
            </a:pPr>
            <a:r>
              <a:rPr lang="zh-CN" altLang="en-US" sz="1800">
                <a:solidFill>
                  <a:schemeClr val="tx2"/>
                </a:solidFill>
                <a:ea typeface="方正彩云简体" pitchFamily="2" charset="-122"/>
              </a:rPr>
              <a:t>迂回包围这样一种战术思想。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22" name="标题 1"/>
          <p:cNvSpPr>
            <a:spLocks noGrp="1" noChangeArrowheads="1"/>
          </p:cNvSpPr>
          <p:nvPr>
            <p:ph type="title"/>
          </p:nvPr>
        </p:nvSpPr>
        <p:spPr/>
        <p:txBody>
          <a:bodyPr/>
          <a:lstStyle/>
          <a:p>
            <a:endParaRPr lang="zh-CN" altLang="en-US"/>
          </a:p>
        </p:txBody>
      </p:sp>
      <p:sp>
        <p:nvSpPr>
          <p:cNvPr id="30723" name="内容占位符 2"/>
          <p:cNvSpPr>
            <a:spLocks noGrp="1" noChangeArrowheads="1"/>
          </p:cNvSpPr>
          <p:nvPr>
            <p:ph idx="1"/>
          </p:nvPr>
        </p:nvSpPr>
        <p:spPr/>
        <p:txBody>
          <a:bodyPr/>
          <a:lstStyle/>
          <a:p>
            <a:endParaRPr lang="zh-CN" altLang="en-US"/>
          </a:p>
        </p:txBody>
      </p:sp>
      <p:pic>
        <p:nvPicPr>
          <p:cNvPr id="30724" name="图片 3" descr="117410205_2_201711270223244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81050"/>
            <a:ext cx="6096000" cy="842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571500" y="785813"/>
            <a:ext cx="615950"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ea typeface="方正彩云简体" pitchFamily="2" charset="-122"/>
              </a:rPr>
              <a:t>以迂为直，两翼钳击的新战术</a:t>
            </a:r>
          </a:p>
        </p:txBody>
      </p:sp>
      <p:sp>
        <p:nvSpPr>
          <p:cNvPr id="30726" name="文本框 1"/>
          <p:cNvSpPr txBox="1">
            <a:spLocks noChangeArrowheads="1"/>
          </p:cNvSpPr>
          <p:nvPr/>
        </p:nvSpPr>
        <p:spPr bwMode="auto">
          <a:xfrm>
            <a:off x="7789863" y="708025"/>
            <a:ext cx="133985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tx2"/>
                </a:solidFill>
                <a:ea typeface="方正彩云简体" pitchFamily="2" charset="-122"/>
              </a:rPr>
              <a:t>四野战将钟伟</a:t>
            </a:r>
          </a:p>
          <a:p>
            <a:pPr eaLnBrk="1" hangingPunct="1">
              <a:spcBef>
                <a:spcPct val="0"/>
              </a:spcBef>
              <a:buFontTx/>
              <a:buNone/>
            </a:pPr>
            <a:r>
              <a:rPr lang="zh-CN" altLang="en-US" sz="2800">
                <a:solidFill>
                  <a:schemeClr val="tx2"/>
                </a:solidFill>
                <a:ea typeface="方正彩云简体" pitchFamily="2" charset="-122"/>
              </a:rPr>
              <a:t>教儿子打仗；皮旅突围；</a:t>
            </a:r>
          </a:p>
          <a:p>
            <a:pPr eaLnBrk="1" hangingPunct="1">
              <a:spcBef>
                <a:spcPct val="0"/>
              </a:spcBef>
              <a:buFontTx/>
              <a:buNone/>
            </a:pPr>
            <a:r>
              <a:rPr lang="zh-CN" altLang="en-US" sz="2800">
                <a:solidFill>
                  <a:schemeClr val="tx2"/>
                </a:solidFill>
                <a:ea typeface="方正彩云简体" pitchFamily="2" charset="-122"/>
              </a:rPr>
              <a:t>红</a:t>
            </a:r>
            <a:r>
              <a:rPr lang="en-US" altLang="zh-CN" sz="2800">
                <a:solidFill>
                  <a:schemeClr val="tx2"/>
                </a:solidFill>
                <a:ea typeface="方正彩云简体" pitchFamily="2" charset="-122"/>
              </a:rPr>
              <a:t>34</a:t>
            </a:r>
            <a:r>
              <a:rPr lang="zh-CN" altLang="en-US" sz="2800">
                <a:solidFill>
                  <a:schemeClr val="tx2"/>
                </a:solidFill>
                <a:ea typeface="方正彩云简体" pitchFamily="2" charset="-122"/>
              </a:rPr>
              <a:t>师师长陈树湘牵制敌军主力</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t01ab7af6c1d4d17cc2.webp"/>
          <p:cNvPicPr>
            <a:picLocks noChangeAspect="1"/>
          </p:cNvPicPr>
          <p:nvPr>
            <p:custDataLst>
              <p:tags r:id="rId1"/>
            </p:custDataLst>
          </p:nvPr>
        </p:nvPicPr>
        <p:blipFill>
          <a:blip r:embed="rId3"/>
          <a:stretch>
            <a:fillRect/>
          </a:stretch>
        </p:blipFill>
        <p:spPr>
          <a:xfrm>
            <a:off x="0" y="0"/>
            <a:ext cx="9143365" cy="68586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AF26CC3-EC97-AC43-E91D-2BDD7DCA7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937" y="1228725"/>
            <a:ext cx="7096125" cy="4400550"/>
          </a:xfrm>
          <a:prstGeom prst="rect">
            <a:avLst/>
          </a:prstGeom>
        </p:spPr>
      </p:pic>
    </p:spTree>
    <p:extLst>
      <p:ext uri="{BB962C8B-B14F-4D97-AF65-F5344CB8AC3E}">
        <p14:creationId xmlns:p14="http://schemas.microsoft.com/office/powerpoint/2010/main" val="894603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p:txBody>
          <a:bodyPr/>
          <a:lstStyle/>
          <a:p>
            <a:endParaRPr lang="zh-CN" altLang="en-US"/>
          </a:p>
        </p:txBody>
      </p:sp>
      <p:sp>
        <p:nvSpPr>
          <p:cNvPr id="31747" name="内容占位符 2"/>
          <p:cNvSpPr>
            <a:spLocks noGrp="1" noChangeArrowheads="1"/>
          </p:cNvSpPr>
          <p:nvPr>
            <p:ph idx="1"/>
          </p:nvPr>
        </p:nvSpPr>
        <p:spPr>
          <a:xfrm>
            <a:off x="0" y="857250"/>
            <a:ext cx="9144000" cy="4525963"/>
          </a:xfrm>
        </p:spPr>
        <p:txBody>
          <a:bodyPr/>
          <a:lstStyle/>
          <a:p>
            <a:r>
              <a:rPr lang="en-US" altLang="zh-CN">
                <a:sym typeface="宋体" panose="02010600030101010101" pitchFamily="2" charset="-122"/>
              </a:rPr>
              <a:t> </a:t>
            </a:r>
            <a:r>
              <a:rPr lang="zh-CN" altLang="en-US" sz="2800" b="1">
                <a:solidFill>
                  <a:schemeClr val="bg1"/>
                </a:solidFill>
                <a:sym typeface="宋体" panose="02010600030101010101" pitchFamily="2" charset="-122"/>
              </a:rPr>
              <a:t>从中我们可以看出，汉尼拔之所以能够以劣势兵力击败优势罗马军，主要是由于他大胆应用了正确组织队形、诱敌深入、迂回包围这样一种战术思想。</a:t>
            </a:r>
            <a:endParaRPr lang="zh-CN" altLang="en-US" sz="2800" b="1">
              <a:solidFill>
                <a:schemeClr val="bg1"/>
              </a:solidFill>
            </a:endParaRPr>
          </a:p>
          <a:p>
            <a:r>
              <a:rPr lang="zh-CN" altLang="en-US" sz="2800" b="1">
                <a:solidFill>
                  <a:schemeClr val="bg1"/>
                </a:solidFill>
                <a:sym typeface="宋体" panose="02010600030101010101" pitchFamily="2" charset="-122"/>
              </a:rPr>
              <a:t>    这很多思想观点虽然产生于当时的条件，但反映了人类战争活动的基本规律，不仅对于指导当时的军事实践发挥了重要作用，也为后人学习战争规律指导新的战争实践提供了重要的参考和帮助，其影响是十分深远的。</a:t>
            </a:r>
          </a:p>
          <a:p>
            <a:r>
              <a:rPr lang="zh-CN" altLang="en-US" sz="2800" b="1">
                <a:solidFill>
                  <a:schemeClr val="bg1"/>
                </a:solidFill>
                <a:sym typeface="宋体" panose="02010600030101010101" pitchFamily="2" charset="-122"/>
              </a:rPr>
              <a:t>    例如，</a:t>
            </a:r>
            <a:r>
              <a:rPr lang="en-US" altLang="zh-CN" sz="2800" b="1">
                <a:solidFill>
                  <a:schemeClr val="bg1"/>
                </a:solidFill>
                <a:sym typeface="宋体" panose="02010600030101010101" pitchFamily="2" charset="-122"/>
              </a:rPr>
              <a:t>20</a:t>
            </a:r>
            <a:r>
              <a:rPr lang="zh-CN" altLang="en-US" sz="2800" b="1">
                <a:solidFill>
                  <a:schemeClr val="bg1"/>
                </a:solidFill>
                <a:sym typeface="宋体" panose="02010600030101010101" pitchFamily="2" charset="-122"/>
              </a:rPr>
              <a:t>世纪初，德国有位军事家叫施利芬，他精心研究坎尼战和汉尼拔的作战思想，吸收了他的正面部署、翼侧迂回包围的思想，拟制了“施利芬计划”，在第一次世界大战和第二次世界大战中都得到一定的应用。</a:t>
            </a:r>
            <a:endParaRPr lang="zh-CN" altLang="en-US" sz="2800" b="1">
              <a:solidFill>
                <a:schemeClr val="bg1"/>
              </a:solidFill>
            </a:endParaRPr>
          </a:p>
        </p:txBody>
      </p:sp>
      <p:sp>
        <p:nvSpPr>
          <p:cNvPr id="31748"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占位符 7170"/>
          <p:cNvSpPr>
            <a:spLocks noGrp="1" noChangeArrowheads="1"/>
          </p:cNvSpPr>
          <p:nvPr>
            <p:ph idx="1"/>
          </p:nvPr>
        </p:nvSpPr>
        <p:spPr/>
        <p:txBody>
          <a:bodyPr/>
          <a:lstStyle/>
          <a:p>
            <a:pPr>
              <a:lnSpc>
                <a:spcPct val="90000"/>
              </a:lnSpc>
            </a:pPr>
            <a:r>
              <a:rPr lang="zh-CN" altLang="en-US" b="1">
                <a:solidFill>
                  <a:schemeClr val="bg1"/>
                </a:solidFill>
              </a:rPr>
              <a:t>古罗马的军事思想源于希腊，而又有所发展，并有两个突出的特点：一是在军事和政治的关系上，把军事作为实现政治目的的工具，把政治作为军事的目的和军事行动的配合手段。</a:t>
            </a:r>
          </a:p>
          <a:p>
            <a:pPr>
              <a:lnSpc>
                <a:spcPct val="90000"/>
              </a:lnSpc>
            </a:pPr>
            <a:r>
              <a:rPr lang="zh-CN" altLang="en-US" b="1">
                <a:solidFill>
                  <a:schemeClr val="bg1"/>
                </a:solidFill>
              </a:rPr>
              <a:t>二是在进攻与防御的关系上，作战双方的统帅，大多力主进攻，争取主动，以进攻为主，防御为辅，并十分注意与敌军主力进行会战</a:t>
            </a:r>
            <a:r>
              <a:rPr lang="zh-CN" altLang="en-US">
                <a:solidFill>
                  <a:schemeClr val="bg1"/>
                </a:solidFill>
              </a:rPr>
              <a:t>。</a:t>
            </a:r>
          </a:p>
        </p:txBody>
      </p:sp>
      <p:sp>
        <p:nvSpPr>
          <p:cNvPr id="32771" name="Text Box 10"/>
          <p:cNvSpPr txBox="1">
            <a:spLocks noChangeArrowheads="1"/>
          </p:cNvSpPr>
          <p:nvPr/>
        </p:nvSpPr>
        <p:spPr bwMode="auto">
          <a:xfrm>
            <a:off x="5507038"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28625" y="-317"/>
            <a:ext cx="8229600" cy="1143000"/>
          </a:xfrm>
        </p:spPr>
        <p:txBody>
          <a:bodyPr/>
          <a:lstStyle/>
          <a:p>
            <a:r>
              <a:rPr lang="zh-CN" altLang="en-US" dirty="0"/>
              <a:t>古罗马</a:t>
            </a:r>
            <a:r>
              <a:rPr lang="en-US" altLang="zh-CN" dirty="0"/>
              <a:t>VS</a:t>
            </a:r>
            <a:r>
              <a:rPr lang="zh-CN" altLang="en-US" dirty="0"/>
              <a:t>古迦太基</a:t>
            </a:r>
          </a:p>
        </p:txBody>
      </p:sp>
      <p:sp>
        <p:nvSpPr>
          <p:cNvPr id="3" name="内容占位符 2"/>
          <p:cNvSpPr>
            <a:spLocks noGrp="1"/>
          </p:cNvSpPr>
          <p:nvPr>
            <p:ph idx="1"/>
          </p:nvPr>
        </p:nvSpPr>
        <p:spPr>
          <a:xfrm>
            <a:off x="635" y="932180"/>
            <a:ext cx="9030970" cy="4526280"/>
          </a:xfrm>
        </p:spPr>
        <p:txBody>
          <a:bodyPr/>
          <a:lstStyle/>
          <a:p>
            <a:r>
              <a:rPr lang="zh-CN" altLang="en-US" sz="2400" dirty="0"/>
              <a:t>共和体制</a:t>
            </a:r>
            <a:r>
              <a:rPr lang="en-US" altLang="zh-CN" sz="2400" dirty="0"/>
              <a:t>VS</a:t>
            </a:r>
            <a:r>
              <a:rPr lang="zh-CN" altLang="en-US" sz="2400" dirty="0"/>
              <a:t>城邦体制（寡头体制）</a:t>
            </a:r>
            <a:endParaRPr lang="en-US" altLang="zh-CN" sz="2400" dirty="0"/>
          </a:p>
          <a:p>
            <a:r>
              <a:rPr lang="zh-CN" altLang="en-US" sz="2400" dirty="0"/>
              <a:t>公民精神</a:t>
            </a:r>
            <a:r>
              <a:rPr lang="en-US" altLang="zh-CN" sz="2400" dirty="0"/>
              <a:t>VS</a:t>
            </a:r>
            <a:r>
              <a:rPr lang="zh-CN" altLang="en-US" sz="2400" dirty="0"/>
              <a:t>商业精神</a:t>
            </a:r>
            <a:endParaRPr lang="en-US" altLang="zh-CN" sz="2400" dirty="0"/>
          </a:p>
          <a:p>
            <a:r>
              <a:rPr lang="zh-CN" altLang="en-US" sz="2400" u="sng" dirty="0"/>
              <a:t>罗马人的军队主要由罗马公民及其同盟者组成</a:t>
            </a:r>
            <a:endParaRPr lang="zh-CN" altLang="en-US" sz="2400" dirty="0"/>
          </a:p>
          <a:p>
            <a:r>
              <a:rPr lang="zh-CN" altLang="en-US" sz="2400" u="sng" dirty="0"/>
              <a:t>而迦太基的军队主要由雇佣兵组成，只有到紧急时刻迦太基人才会动员本国公民作战</a:t>
            </a:r>
            <a:endParaRPr lang="zh-CN" altLang="en-US" sz="2400" dirty="0"/>
          </a:p>
          <a:p>
            <a:r>
              <a:rPr lang="zh-CN" altLang="en-US" sz="2400" dirty="0"/>
              <a:t>每次给罗马人带来的战争损失往往使得罗马人折损大量的公民，而迦太基不过是损失一些雇佣兵罢了</a:t>
            </a:r>
          </a:p>
          <a:p>
            <a:r>
              <a:rPr lang="zh-CN" altLang="en-US" sz="2400" dirty="0"/>
              <a:t>但是在罗马人的战争主要由公民们来负担的时候，他们对战争表现出来了更大的关切，并且也能够直接从战争当中获得收益</a:t>
            </a:r>
          </a:p>
          <a:p>
            <a:r>
              <a:rPr lang="zh-CN" altLang="en-US" sz="2400" dirty="0"/>
              <a:t>迦太基人的战争固然主要由雇佣兵组成的，但是战争的收益也往往和公民们没什么关系，战争的失利却常常要公民们来负担，结果迦太基人反而对战争更不耐烦</a:t>
            </a:r>
          </a:p>
          <a:p>
            <a:endParaRPr lang="zh-CN"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bwMode="auto">
          <a:xfrm>
            <a:off x="1258888" y="2924175"/>
            <a:ext cx="2714625" cy="2711450"/>
            <a:chOff x="793" y="1842"/>
            <a:chExt cx="1710" cy="1708"/>
          </a:xfrm>
        </p:grpSpPr>
        <p:pic>
          <p:nvPicPr>
            <p:cNvPr id="7176" name="Picture 4" descr="NO_1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 y="1842"/>
              <a:ext cx="1710" cy="1372"/>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7177" name="Text Box 9"/>
            <p:cNvSpPr txBox="1">
              <a:spLocks noChangeArrowheads="1"/>
            </p:cNvSpPr>
            <p:nvPr/>
          </p:nvSpPr>
          <p:spPr bwMode="auto">
            <a:xfrm>
              <a:off x="914" y="3262"/>
              <a:ext cx="1467" cy="28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chemeClr val="bg1"/>
                  </a:solidFill>
                  <a:ea typeface="黑体" panose="02010609060101010101" pitchFamily="49" charset="-122"/>
                </a:rPr>
                <a:t>新民主主义革命</a:t>
              </a:r>
            </a:p>
          </p:txBody>
        </p:sp>
      </p:grpSp>
      <p:grpSp>
        <p:nvGrpSpPr>
          <p:cNvPr id="3" name="Group 17"/>
          <p:cNvGrpSpPr/>
          <p:nvPr/>
        </p:nvGrpSpPr>
        <p:grpSpPr bwMode="auto">
          <a:xfrm>
            <a:off x="5075238" y="2927350"/>
            <a:ext cx="2881312" cy="2759075"/>
            <a:chOff x="3197" y="1844"/>
            <a:chExt cx="1815" cy="1738"/>
          </a:xfrm>
        </p:grpSpPr>
        <p:pic>
          <p:nvPicPr>
            <p:cNvPr id="717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 y="1844"/>
              <a:ext cx="1815" cy="1368"/>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7175" name="Text Box 10"/>
            <p:cNvSpPr txBox="1">
              <a:spLocks noChangeArrowheads="1"/>
            </p:cNvSpPr>
            <p:nvPr/>
          </p:nvSpPr>
          <p:spPr bwMode="auto">
            <a:xfrm>
              <a:off x="3716" y="3294"/>
              <a:ext cx="888" cy="28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chemeClr val="bg1"/>
                  </a:solidFill>
                  <a:ea typeface="黑体" panose="02010609060101010101" pitchFamily="49" charset="-122"/>
                </a:rPr>
                <a:t>甲午战争</a:t>
              </a:r>
            </a:p>
          </p:txBody>
        </p:sp>
      </p:grpSp>
      <p:sp>
        <p:nvSpPr>
          <p:cNvPr id="68623" name="Rectangle 15"/>
          <p:cNvSpPr>
            <a:spLocks noChangeArrowheads="1"/>
          </p:cNvSpPr>
          <p:nvPr/>
        </p:nvSpPr>
        <p:spPr bwMode="auto">
          <a:xfrm>
            <a:off x="827088" y="1125538"/>
            <a:ext cx="7559675" cy="15541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0">
                <a:solidFill>
                  <a:schemeClr val="bg1"/>
                </a:solidFill>
                <a:ea typeface="方正大黑简体" panose="02000000000000000000" pitchFamily="2" charset="-122"/>
              </a:rPr>
              <a:t>　　军事思想是军事实践的理论总结，是指导军事斗争的理论武器。有了先进的军事思想作指导，弱可以胜强。</a:t>
            </a:r>
          </a:p>
        </p:txBody>
      </p:sp>
      <p:sp>
        <p:nvSpPr>
          <p:cNvPr id="7173"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68623"/>
                                        </p:tgtEl>
                                        <p:attrNameLst>
                                          <p:attrName>style.visibility</p:attrName>
                                        </p:attrNameLst>
                                      </p:cBhvr>
                                      <p:to>
                                        <p:strVal val="visible"/>
                                      </p:to>
                                    </p:set>
                                    <p:anim calcmode="lin" valueType="num">
                                      <p:cBhvr>
                                        <p:cTn id="7" dur="2000" fill="hold"/>
                                        <p:tgtEl>
                                          <p:spTgt spid="68623"/>
                                        </p:tgtEl>
                                        <p:attrNameLst>
                                          <p:attrName>ppt_w</p:attrName>
                                        </p:attrNameLst>
                                      </p:cBhvr>
                                      <p:tavLst>
                                        <p:tav tm="0">
                                          <p:val>
                                            <p:fltVal val="0"/>
                                          </p:val>
                                        </p:tav>
                                        <p:tav tm="100000">
                                          <p:val>
                                            <p:strVal val="#ppt_w"/>
                                          </p:val>
                                        </p:tav>
                                      </p:tavLst>
                                    </p:anim>
                                    <p:anim calcmode="lin" valueType="num">
                                      <p:cBhvr>
                                        <p:cTn id="8" dur="2000" fill="hold"/>
                                        <p:tgtEl>
                                          <p:spTgt spid="68623"/>
                                        </p:tgtEl>
                                        <p:attrNameLst>
                                          <p:attrName>ppt_h</p:attrName>
                                        </p:attrNameLst>
                                      </p:cBhvr>
                                      <p:tavLst>
                                        <p:tav tm="0">
                                          <p:val>
                                            <p:fltVal val="0"/>
                                          </p:val>
                                        </p:tav>
                                        <p:tav tm="100000">
                                          <p:val>
                                            <p:strVal val="#ppt_h"/>
                                          </p:val>
                                        </p:tav>
                                      </p:tavLst>
                                    </p:anim>
                                    <p:anim calcmode="lin" valueType="num">
                                      <p:cBhvr>
                                        <p:cTn id="9" dur="2000" fill="hold"/>
                                        <p:tgtEl>
                                          <p:spTgt spid="68623"/>
                                        </p:tgtEl>
                                        <p:attrNameLst>
                                          <p:attrName>ppt_x</p:attrName>
                                        </p:attrNameLst>
                                      </p:cBhvr>
                                      <p:tavLst>
                                        <p:tav tm="0">
                                          <p:val>
                                            <p:fltVal val="0.5"/>
                                          </p:val>
                                        </p:tav>
                                        <p:tav tm="100000">
                                          <p:val>
                                            <p:strVal val="#ppt_x"/>
                                          </p:val>
                                        </p:tav>
                                      </p:tavLst>
                                    </p:anim>
                                    <p:anim calcmode="lin" valueType="num">
                                      <p:cBhvr>
                                        <p:cTn id="10" dur="2000" fill="hold"/>
                                        <p:tgtEl>
                                          <p:spTgt spid="68623"/>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1000"/>
                                        <p:tgtEl>
                                          <p:spTgt spid="2"/>
                                        </p:tgtEl>
                                      </p:cBhvr>
                                    </p:animEffect>
                                  </p:childTnLst>
                                </p:cTn>
                              </p:par>
                            </p:childTnLst>
                          </p:cTn>
                        </p:par>
                        <p:par>
                          <p:cTn id="16" fill="hold">
                            <p:stCondLst>
                              <p:cond delay="1000"/>
                            </p:stCondLst>
                            <p:childTnLst>
                              <p:par>
                                <p:cTn id="17" presetID="4" presetClass="entr" presetSubtype="3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ox(out)">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571500" y="928688"/>
            <a:ext cx="4752975" cy="576262"/>
          </a:xfrm>
          <a:effectLst>
            <a:outerShdw dist="35921" dir="2700000" algn="ctr" rotWithShape="0">
              <a:schemeClr val="tx1"/>
            </a:outerShdw>
          </a:effectLst>
        </p:spPr>
        <p:txBody>
          <a:bodyPr/>
          <a:lstStyle/>
          <a:p>
            <a:pPr algn="just" eaLnBrk="1" hangingPunct="1">
              <a:buFontTx/>
              <a:buNone/>
            </a:pPr>
            <a:r>
              <a:rPr lang="zh-CN" altLang="en-US" sz="3600">
                <a:solidFill>
                  <a:schemeClr val="bg1"/>
                </a:solidFill>
                <a:latin typeface="方正大黑简体" panose="02000000000000000000" pitchFamily="2" charset="-122"/>
                <a:ea typeface="方正大黑简体" panose="02000000000000000000" pitchFamily="2" charset="-122"/>
              </a:rPr>
              <a:t>２、近代军事思想</a:t>
            </a:r>
          </a:p>
        </p:txBody>
      </p:sp>
      <p:grpSp>
        <p:nvGrpSpPr>
          <p:cNvPr id="2" name="Group 26"/>
          <p:cNvGrpSpPr/>
          <p:nvPr/>
        </p:nvGrpSpPr>
        <p:grpSpPr bwMode="auto">
          <a:xfrm>
            <a:off x="611188" y="3140075"/>
            <a:ext cx="3095625" cy="2736850"/>
            <a:chOff x="385" y="1978"/>
            <a:chExt cx="1950" cy="1724"/>
          </a:xfrm>
        </p:grpSpPr>
        <p:pic>
          <p:nvPicPr>
            <p:cNvPr id="3380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1978"/>
              <a:ext cx="1950" cy="1361"/>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33810" name="Text Box 18"/>
            <p:cNvSpPr txBox="1">
              <a:spLocks noChangeArrowheads="1"/>
            </p:cNvSpPr>
            <p:nvPr/>
          </p:nvSpPr>
          <p:spPr bwMode="auto">
            <a:xfrm>
              <a:off x="567" y="3414"/>
              <a:ext cx="1660" cy="28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chemeClr val="bg1"/>
                  </a:solidFill>
                  <a:ea typeface="黑体" panose="02010609060101010101" pitchFamily="49" charset="-122"/>
                </a:rPr>
                <a:t>英国资产阶级革命</a:t>
              </a:r>
            </a:p>
          </p:txBody>
        </p:sp>
      </p:grpSp>
      <p:grpSp>
        <p:nvGrpSpPr>
          <p:cNvPr id="3" name="Group 27"/>
          <p:cNvGrpSpPr/>
          <p:nvPr/>
        </p:nvGrpSpPr>
        <p:grpSpPr bwMode="auto">
          <a:xfrm>
            <a:off x="5508625" y="3175000"/>
            <a:ext cx="2735263" cy="2701925"/>
            <a:chOff x="3470" y="2000"/>
            <a:chExt cx="1723" cy="1702"/>
          </a:xfrm>
        </p:grpSpPr>
        <p:pic>
          <p:nvPicPr>
            <p:cNvPr id="3380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 y="2000"/>
              <a:ext cx="1723" cy="1344"/>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33808" name="Text Box 19"/>
            <p:cNvSpPr txBox="1">
              <a:spLocks noChangeArrowheads="1"/>
            </p:cNvSpPr>
            <p:nvPr/>
          </p:nvSpPr>
          <p:spPr bwMode="auto">
            <a:xfrm>
              <a:off x="3516" y="3414"/>
              <a:ext cx="1632" cy="28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chemeClr val="bg1"/>
                  </a:solidFill>
                  <a:ea typeface="黑体" panose="02010609060101010101" pitchFamily="49" charset="-122"/>
                </a:rPr>
                <a:t>俄 国 十 月 革 命</a:t>
              </a:r>
            </a:p>
          </p:txBody>
        </p:sp>
      </p:grpSp>
      <p:sp>
        <p:nvSpPr>
          <p:cNvPr id="33798" name="Rectangle 24"/>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13337" name="Rectangle 25"/>
          <p:cNvSpPr>
            <a:spLocks noChangeArrowheads="1"/>
          </p:cNvSpPr>
          <p:nvPr/>
        </p:nvSpPr>
        <p:spPr bwMode="auto">
          <a:xfrm>
            <a:off x="642938" y="1571625"/>
            <a:ext cx="7704137" cy="14763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a:solidFill>
                  <a:schemeClr val="bg1"/>
                </a:solidFill>
                <a:latin typeface="Times New Roman" panose="02020603050405020304" pitchFamily="18" charset="0"/>
                <a:ea typeface="黑体" panose="02010609060101010101" pitchFamily="49" charset="-122"/>
              </a:rPr>
              <a:t>　　从</a:t>
            </a:r>
            <a:r>
              <a:rPr lang="en-US" altLang="zh-CN" sz="3000">
                <a:solidFill>
                  <a:schemeClr val="bg1"/>
                </a:solidFill>
                <a:latin typeface="Times New Roman" panose="02020603050405020304" pitchFamily="18" charset="0"/>
                <a:ea typeface="黑体" panose="02010609060101010101" pitchFamily="49" charset="-122"/>
              </a:rPr>
              <a:t>1640</a:t>
            </a:r>
            <a:r>
              <a:rPr lang="zh-CN" altLang="en-US" sz="3000">
                <a:solidFill>
                  <a:schemeClr val="bg1"/>
                </a:solidFill>
                <a:latin typeface="Times New Roman" panose="02020603050405020304" pitchFamily="18" charset="0"/>
                <a:ea typeface="黑体" panose="02010609060101010101" pitchFamily="49" charset="-122"/>
              </a:rPr>
              <a:t>年英国资产阶级革命至俄国十月革命，为世界近代史。地理大发现、大航海时代               </a:t>
            </a:r>
            <a:r>
              <a:rPr lang="en-US" altLang="zh-CN" sz="3000">
                <a:solidFill>
                  <a:srgbClr val="FFFF00"/>
                </a:solidFill>
                <a:latin typeface="Times New Roman" panose="02020603050405020304" pitchFamily="18" charset="0"/>
                <a:ea typeface="黑体" panose="02010609060101010101" pitchFamily="49" charset="-122"/>
              </a:rPr>
              <a:t>1405</a:t>
            </a:r>
            <a:r>
              <a:rPr lang="zh-CN" altLang="en-US" sz="3000">
                <a:solidFill>
                  <a:srgbClr val="FFFF00"/>
                </a:solidFill>
                <a:latin typeface="Times New Roman" panose="02020603050405020304" pitchFamily="18" charset="0"/>
                <a:ea typeface="黑体" panose="02010609060101010101" pitchFamily="49" charset="-122"/>
              </a:rPr>
              <a:t>年</a:t>
            </a:r>
            <a:r>
              <a:rPr lang="en-US" altLang="zh-CN" sz="3000">
                <a:solidFill>
                  <a:srgbClr val="FFFF00"/>
                </a:solidFill>
                <a:latin typeface="Times New Roman" panose="02020603050405020304" pitchFamily="18" charset="0"/>
                <a:ea typeface="黑体" panose="02010609060101010101" pitchFamily="49" charset="-122"/>
              </a:rPr>
              <a:t>7</a:t>
            </a:r>
            <a:r>
              <a:rPr lang="zh-CN" altLang="en-US" sz="3000">
                <a:solidFill>
                  <a:srgbClr val="FFFF00"/>
                </a:solidFill>
                <a:latin typeface="Times New Roman" panose="02020603050405020304" pitchFamily="18" charset="0"/>
                <a:ea typeface="黑体" panose="02010609060101010101" pitchFamily="49" charset="-122"/>
              </a:rPr>
              <a:t>月</a:t>
            </a:r>
            <a:r>
              <a:rPr lang="en-US" altLang="zh-CN" sz="3000">
                <a:solidFill>
                  <a:srgbClr val="FFFF00"/>
                </a:solidFill>
                <a:latin typeface="Times New Roman" panose="02020603050405020304" pitchFamily="18" charset="0"/>
                <a:ea typeface="黑体" panose="02010609060101010101" pitchFamily="49" charset="-122"/>
              </a:rPr>
              <a:t>11</a:t>
            </a:r>
            <a:r>
              <a:rPr lang="zh-CN" altLang="en-US" sz="3000">
                <a:solidFill>
                  <a:srgbClr val="FFFF00"/>
                </a:solidFill>
                <a:latin typeface="Times New Roman" panose="02020603050405020304" pitchFamily="18" charset="0"/>
                <a:ea typeface="黑体" panose="02010609060101010101" pitchFamily="49" charset="-122"/>
              </a:rPr>
              <a:t>日郑和下西洋</a:t>
            </a:r>
          </a:p>
        </p:txBody>
      </p:sp>
      <p:sp>
        <p:nvSpPr>
          <p:cNvPr id="33800"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33801" name="右箭头 18"/>
          <p:cNvSpPr>
            <a:spLocks noChangeArrowheads="1"/>
          </p:cNvSpPr>
          <p:nvPr/>
        </p:nvSpPr>
        <p:spPr bwMode="auto">
          <a:xfrm>
            <a:off x="1643063" y="2786063"/>
            <a:ext cx="214312" cy="46037"/>
          </a:xfrm>
          <a:prstGeom prst="rightArrow">
            <a:avLst>
              <a:gd name="adj1" fmla="val 50000"/>
              <a:gd name="adj2" fmla="val 490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33802" name="右箭头 19"/>
          <p:cNvSpPr>
            <a:spLocks noChangeArrowheads="1"/>
          </p:cNvSpPr>
          <p:nvPr/>
        </p:nvSpPr>
        <p:spPr bwMode="auto">
          <a:xfrm>
            <a:off x="1643063" y="2786063"/>
            <a:ext cx="285750" cy="46037"/>
          </a:xfrm>
          <a:prstGeom prst="rightArrow">
            <a:avLst>
              <a:gd name="adj1" fmla="val 50000"/>
              <a:gd name="adj2" fmla="val 4882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33803" name="TextBox 14"/>
          <p:cNvSpPr txBox="1">
            <a:spLocks noChangeArrowheads="1"/>
          </p:cNvSpPr>
          <p:nvPr/>
        </p:nvSpPr>
        <p:spPr bwMode="auto">
          <a:xfrm>
            <a:off x="-31750" y="1476375"/>
            <a:ext cx="674688"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FF00"/>
                </a:solidFill>
                <a:ea typeface="方正彩云简体" pitchFamily="2" charset="-122"/>
              </a:rPr>
              <a:t>古代丝绸之路  陆权没落</a:t>
            </a:r>
          </a:p>
        </p:txBody>
      </p:sp>
      <p:sp>
        <p:nvSpPr>
          <p:cNvPr id="33804" name="TextBox 15"/>
          <p:cNvSpPr txBox="1">
            <a:spLocks noChangeArrowheads="1"/>
          </p:cNvSpPr>
          <p:nvPr/>
        </p:nvSpPr>
        <p:spPr bwMode="auto">
          <a:xfrm>
            <a:off x="8469313" y="1500188"/>
            <a:ext cx="67468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FF00"/>
                </a:solidFill>
                <a:ea typeface="方正彩云简体" pitchFamily="2" charset="-122"/>
              </a:rPr>
              <a:t>大航海时代   海权兴起</a:t>
            </a:r>
          </a:p>
        </p:txBody>
      </p:sp>
      <p:sp>
        <p:nvSpPr>
          <p:cNvPr id="33806" name="文本框 3"/>
          <p:cNvSpPr txBox="1">
            <a:spLocks noChangeArrowheads="1"/>
          </p:cNvSpPr>
          <p:nvPr/>
        </p:nvSpPr>
        <p:spPr bwMode="auto">
          <a:xfrm>
            <a:off x="3629025" y="2976563"/>
            <a:ext cx="201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00"/>
                </a:solidFill>
                <a:ea typeface="方正彩云简体" pitchFamily="2" charset="-122"/>
              </a:rPr>
              <a:t>“</a:t>
            </a:r>
            <a:r>
              <a:rPr lang="zh-CN" altLang="en-US" sz="2400">
                <a:solidFill>
                  <a:srgbClr val="FFFF00"/>
                </a:solidFill>
                <a:ea typeface="方正彩云简体" pitchFamily="2" charset="-122"/>
              </a:rPr>
              <a:t>中国航海日</a:t>
            </a:r>
            <a:r>
              <a:rPr lang="en-US" altLang="zh-CN" sz="2400">
                <a:solidFill>
                  <a:srgbClr val="FFFF00"/>
                </a:solidFill>
                <a:ea typeface="方正彩云简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15">
                                            <p:bg/>
                                          </p:spTgt>
                                        </p:tgtEl>
                                        <p:attrNameLst>
                                          <p:attrName>style.visibility</p:attrName>
                                        </p:attrNameLst>
                                      </p:cBhvr>
                                      <p:to>
                                        <p:strVal val="visible"/>
                                      </p:to>
                                    </p:set>
                                    <p:animEffect transition="in" filter="wipe(left)">
                                      <p:cBhvr>
                                        <p:cTn id="7" dur="1000"/>
                                        <p:tgtEl>
                                          <p:spTgt spid="13315">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Effect transition="in" filter="wipe(left)">
                                      <p:cBhvr>
                                        <p:cTn id="11" dur="1000"/>
                                        <p:tgtEl>
                                          <p:spTgt spid="13315">
                                            <p:txEl>
                                              <p:pRg st="0" end="0"/>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3337"/>
                                        </p:tgtEl>
                                        <p:attrNameLst>
                                          <p:attrName>style.visibility</p:attrName>
                                        </p:attrNameLst>
                                      </p:cBhvr>
                                      <p:to>
                                        <p:strVal val="visible"/>
                                      </p:to>
                                    </p:set>
                                    <p:animEffect transition="in" filter="wipe(left)">
                                      <p:cBhvr>
                                        <p:cTn id="15" dur="1000"/>
                                        <p:tgtEl>
                                          <p:spTgt spid="1333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par>
                          <p:cTn id="20" fill="hold">
                            <p:stCondLst>
                              <p:cond delay="40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Effect transition="in" filter="fade">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3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14630" y="473075"/>
            <a:ext cx="8724900" cy="4526280"/>
          </a:xfrm>
        </p:spPr>
        <p:txBody>
          <a:bodyPr/>
          <a:lstStyle/>
          <a:p>
            <a:r>
              <a:rPr lang="en-US" altLang="zh-CN"/>
              <a:t>     </a:t>
            </a:r>
            <a:r>
              <a:rPr lang="zh-CN" altLang="en-US"/>
              <a:t>大航海时代西方开启了海洋全球化，资本把世界当成市场，不平等的世界政治经济格局形成：</a:t>
            </a:r>
            <a:r>
              <a:rPr lang="zh-CN" altLang="en-US">
                <a:solidFill>
                  <a:srgbClr val="FF0000"/>
                </a:solidFill>
                <a:highlight>
                  <a:srgbClr val="FFFF00"/>
                </a:highlight>
                <a:sym typeface="+mn-ea"/>
              </a:rPr>
              <a:t>资本走向世界，利润流向西方</a:t>
            </a:r>
            <a:endParaRPr lang="zh-CN" altLang="en-US">
              <a:solidFill>
                <a:srgbClr val="FF0000"/>
              </a:solidFill>
              <a:highlight>
                <a:srgbClr val="FFFF00"/>
              </a:highlight>
            </a:endParaRPr>
          </a:p>
          <a:p>
            <a:r>
              <a:rPr lang="en-US" altLang="zh-CN">
                <a:solidFill>
                  <a:schemeClr val="tx1"/>
                </a:solidFill>
                <a:ea typeface="方正彩云简体" pitchFamily="2" charset="-122"/>
                <a:sym typeface="+mn-ea"/>
              </a:rPr>
              <a:t>     </a:t>
            </a:r>
            <a:r>
              <a:rPr lang="zh-CN" altLang="en-US">
                <a:solidFill>
                  <a:schemeClr val="tx1"/>
                </a:solidFill>
                <a:ea typeface="方正彩云简体" pitchFamily="2" charset="-122"/>
                <a:sym typeface="+mn-ea"/>
              </a:rPr>
              <a:t>共产党宣言</a:t>
            </a:r>
            <a:r>
              <a:rPr lang="en-US" altLang="zh-CN">
                <a:solidFill>
                  <a:schemeClr val="tx1"/>
                </a:solidFill>
                <a:ea typeface="方正彩云简体" pitchFamily="2" charset="-122"/>
                <a:sym typeface="+mn-ea"/>
              </a:rPr>
              <a:t>“</a:t>
            </a:r>
            <a:r>
              <a:rPr lang="zh-CN" altLang="en-US">
                <a:solidFill>
                  <a:schemeClr val="tx1"/>
                </a:solidFill>
                <a:ea typeface="方正彩云简体" pitchFamily="2" charset="-122"/>
                <a:sym typeface="+mn-ea"/>
              </a:rPr>
              <a:t>四个从属于</a:t>
            </a:r>
            <a:r>
              <a:rPr lang="en-US" altLang="zh-CN">
                <a:solidFill>
                  <a:schemeClr val="tx1"/>
                </a:solidFill>
                <a:ea typeface="方正彩云简体" pitchFamily="2" charset="-122"/>
                <a:sym typeface="+mn-ea"/>
              </a:rPr>
              <a:t>”</a:t>
            </a:r>
            <a:r>
              <a:rPr lang="zh-CN" altLang="en-US">
                <a:solidFill>
                  <a:schemeClr val="tx1"/>
                </a:solidFill>
                <a:ea typeface="方正彩云简体" pitchFamily="2" charset="-122"/>
                <a:sym typeface="+mn-ea"/>
              </a:rPr>
              <a:t>：</a:t>
            </a:r>
            <a:r>
              <a:rPr lang="zh-CN" altLang="en-US" b="1" dirty="0">
                <a:latin typeface="Arial" panose="020B0604020202020204" pitchFamily="34" charset="0"/>
                <a:sym typeface="+mn-ea"/>
              </a:rPr>
              <a:t>“导致东方从属于西方，农村从属于城市，陆地从属于海洋，农民的民族从属于资产阶级的民族”</a:t>
            </a:r>
            <a:endParaRPr lang="zh-CN" altLang="en-US">
              <a:solidFill>
                <a:schemeClr val="tx1"/>
              </a:solidFill>
              <a:ea typeface="方正彩云简体" pitchFamily="2" charset="-122"/>
              <a:sym typeface="+mn-ea"/>
            </a:endParaRPr>
          </a:p>
          <a:p>
            <a:r>
              <a:rPr lang="en-US" altLang="zh-CN">
                <a:sym typeface="+mn-ea"/>
              </a:rPr>
              <a:t>     </a:t>
            </a:r>
            <a:r>
              <a:rPr lang="zh-CN" altLang="en-US">
                <a:sym typeface="+mn-ea"/>
              </a:rPr>
              <a:t>中国提出“一带一路”倡议，</a:t>
            </a:r>
            <a:r>
              <a:rPr lang="zh-CN" altLang="en-US" u="sng">
                <a:sym typeface="+mn-ea"/>
              </a:rPr>
              <a:t>推动构建人类命运共同体</a:t>
            </a:r>
            <a:r>
              <a:rPr lang="zh-CN" altLang="en-US">
                <a:sym typeface="+mn-ea"/>
              </a:rPr>
              <a:t>（联合国第2344号决议），就是为了改变这种不合理格局，</a:t>
            </a:r>
            <a:r>
              <a:rPr lang="zh-CN" altLang="en-US" u="sng">
                <a:sym typeface="+mn-ea"/>
              </a:rPr>
              <a:t>创造人类文明新形态：各美其美，美人之美，美美与共，使得自己成为自己，文明成为文明。</a:t>
            </a:r>
            <a:endParaRPr lang="zh-CN" altLang="en-U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5" name="Rectangle 11"/>
          <p:cNvSpPr>
            <a:spLocks noChangeArrowheads="1"/>
          </p:cNvSpPr>
          <p:nvPr/>
        </p:nvSpPr>
        <p:spPr bwMode="auto">
          <a:xfrm>
            <a:off x="214313" y="2652713"/>
            <a:ext cx="5221287" cy="243014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ea typeface="黑体" panose="02010609060101010101" pitchFamily="49" charset="-122"/>
              </a:rPr>
              <a:t>第二，军事技术革命性发展</a:t>
            </a:r>
          </a:p>
          <a:p>
            <a:pPr eaLnBrk="1" hangingPunct="1">
              <a:spcBef>
                <a:spcPct val="0"/>
              </a:spcBef>
              <a:buFontTx/>
              <a:buNone/>
            </a:pPr>
            <a:r>
              <a:rPr lang="zh-CN" altLang="en-US" sz="2800">
                <a:solidFill>
                  <a:schemeClr val="bg1"/>
                </a:solidFill>
                <a:ea typeface="黑体" panose="02010609060101010101" pitchFamily="49" charset="-122"/>
              </a:rPr>
              <a:t>　　　的推动</a:t>
            </a:r>
          </a:p>
          <a:p>
            <a:pPr eaLnBrk="1" hangingPunct="1">
              <a:spcBef>
                <a:spcPct val="0"/>
              </a:spcBef>
              <a:buFontTx/>
              <a:buNone/>
            </a:pPr>
            <a:r>
              <a:rPr lang="zh-CN" altLang="en-US" sz="2400">
                <a:solidFill>
                  <a:srgbClr val="FFFF00"/>
                </a:solidFill>
                <a:ea typeface="黑体" panose="02010609060101010101" pitchFamily="49" charset="-122"/>
                <a:sym typeface="+mn-ea"/>
              </a:rPr>
              <a:t>宋朝是人类科学技术的高峰，</a:t>
            </a:r>
            <a:r>
              <a:rPr lang="zh-CN" altLang="en-US" sz="2400">
                <a:solidFill>
                  <a:srgbClr val="FFFF00"/>
                </a:solidFill>
                <a:ea typeface="黑体" panose="02010609060101010101" pitchFamily="49" charset="-122"/>
              </a:rPr>
              <a:t>为什么发明火药的中国的火药比不过英国？明代朱元璋两大发明将封建制度带向了深渊：八股取士和妇女缠足</a:t>
            </a:r>
            <a:endParaRPr lang="en-US" altLang="zh-CN" sz="2400">
              <a:solidFill>
                <a:srgbClr val="FFFF00"/>
              </a:solidFill>
              <a:ea typeface="黑体" panose="02010609060101010101" pitchFamily="49" charset="-122"/>
            </a:endParaRPr>
          </a:p>
        </p:txBody>
      </p:sp>
      <p:sp>
        <p:nvSpPr>
          <p:cNvPr id="77836" name="Rectangle 12"/>
          <p:cNvSpPr>
            <a:spLocks noChangeArrowheads="1"/>
          </p:cNvSpPr>
          <p:nvPr/>
        </p:nvSpPr>
        <p:spPr bwMode="auto">
          <a:xfrm>
            <a:off x="214313" y="5072063"/>
            <a:ext cx="5040312" cy="9461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ea typeface="黑体" panose="02010609060101010101" pitchFamily="49" charset="-122"/>
              </a:rPr>
              <a:t>第三，军事思维方法的重大</a:t>
            </a:r>
          </a:p>
          <a:p>
            <a:pPr eaLnBrk="1" hangingPunct="1">
              <a:spcBef>
                <a:spcPct val="0"/>
              </a:spcBef>
              <a:buFontTx/>
              <a:buNone/>
            </a:pPr>
            <a:r>
              <a:rPr lang="zh-CN" altLang="en-US" sz="2800">
                <a:solidFill>
                  <a:schemeClr val="bg1"/>
                </a:solidFill>
                <a:ea typeface="黑体" panose="02010609060101010101" pitchFamily="49" charset="-122"/>
              </a:rPr>
              <a:t>　　　变革</a:t>
            </a:r>
          </a:p>
        </p:txBody>
      </p:sp>
      <p:pic>
        <p:nvPicPr>
          <p:cNvPr id="7783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4076700"/>
            <a:ext cx="295275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14"/>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77840" name="Rectangle 16"/>
          <p:cNvSpPr>
            <a:spLocks noGrp="1" noChangeArrowheads="1"/>
          </p:cNvSpPr>
          <p:nvPr>
            <p:ph idx="1"/>
          </p:nvPr>
        </p:nvSpPr>
        <p:spPr>
          <a:xfrm>
            <a:off x="900113" y="1058863"/>
            <a:ext cx="7127875" cy="641350"/>
          </a:xfrm>
          <a:effectLst>
            <a:outerShdw dist="17961" dir="2700000" algn="ctr" rotWithShape="0">
              <a:schemeClr val="tx1"/>
            </a:outerShdw>
          </a:effectLst>
        </p:spPr>
        <p:txBody>
          <a:bodyPr>
            <a:spAutoFit/>
          </a:bodyPr>
          <a:lstStyle/>
          <a:p>
            <a:pPr marL="0" indent="0" algn="ctr" eaLnBrk="1" hangingPunct="1">
              <a:spcBef>
                <a:spcPct val="0"/>
              </a:spcBef>
              <a:buFontTx/>
              <a:buNone/>
            </a:pPr>
            <a:r>
              <a:rPr lang="zh-CN" altLang="en-US" sz="3600" b="1">
                <a:solidFill>
                  <a:srgbClr val="FFFF00"/>
                </a:solidFill>
                <a:ea typeface="华文中宋" panose="02010600040101010101" pitchFamily="2" charset="-122"/>
              </a:rPr>
              <a:t>西方近代军事思想发展进步的原因</a:t>
            </a:r>
          </a:p>
        </p:txBody>
      </p:sp>
      <p:pic>
        <p:nvPicPr>
          <p:cNvPr id="7784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2133600"/>
            <a:ext cx="29511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2" name="Rectangle 18"/>
          <p:cNvSpPr>
            <a:spLocks noChangeArrowheads="1"/>
          </p:cNvSpPr>
          <p:nvPr/>
        </p:nvSpPr>
        <p:spPr bwMode="auto">
          <a:xfrm>
            <a:off x="214313" y="2071688"/>
            <a:ext cx="4751387" cy="51911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ea typeface="黑体" panose="02010609060101010101" pitchFamily="49" charset="-122"/>
              </a:rPr>
              <a:t>第一，军事斗争实践的推动</a:t>
            </a:r>
          </a:p>
        </p:txBody>
      </p:sp>
      <p:sp>
        <p:nvSpPr>
          <p:cNvPr id="35849"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35850" name="文本框 2"/>
          <p:cNvSpPr txBox="1">
            <a:spLocks noChangeArrowheads="1"/>
          </p:cNvSpPr>
          <p:nvPr/>
        </p:nvSpPr>
        <p:spPr bwMode="auto">
          <a:xfrm>
            <a:off x="8159750" y="2357438"/>
            <a:ext cx="9842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ea typeface="方正彩云简体" pitchFamily="2" charset="-122"/>
              </a:rPr>
              <a:t>今天中国谁在回答</a:t>
            </a:r>
            <a:endParaRPr lang="en-US" altLang="zh-CN" sz="2400">
              <a:solidFill>
                <a:schemeClr val="bg1"/>
              </a:solidFill>
              <a:ea typeface="方正彩云简体" pitchFamily="2" charset="-122"/>
            </a:endParaRPr>
          </a:p>
          <a:p>
            <a:pPr eaLnBrk="1" hangingPunct="1">
              <a:spcBef>
                <a:spcPct val="0"/>
              </a:spcBef>
              <a:buFontTx/>
              <a:buNone/>
            </a:pPr>
            <a:r>
              <a:rPr lang="zh-CN" altLang="en-US" sz="2800">
                <a:solidFill>
                  <a:schemeClr val="bg1"/>
                </a:solidFill>
                <a:ea typeface="方正彩云简体" pitchFamily="2" charset="-122"/>
              </a:rPr>
              <a:t>“李约瑟之问”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840">
                                            <p:bg/>
                                          </p:spTgt>
                                        </p:tgtEl>
                                        <p:attrNameLst>
                                          <p:attrName>style.visibility</p:attrName>
                                        </p:attrNameLst>
                                      </p:cBhvr>
                                      <p:to>
                                        <p:strVal val="visible"/>
                                      </p:to>
                                    </p:set>
                                    <p:animEffect transition="in" filter="wipe(left)">
                                      <p:cBhvr>
                                        <p:cTn id="7" dur="2000"/>
                                        <p:tgtEl>
                                          <p:spTgt spid="77840">
                                            <p:bg/>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7840">
                                            <p:txEl>
                                              <p:pRg st="0" end="0"/>
                                            </p:txEl>
                                          </p:spTgt>
                                        </p:tgtEl>
                                        <p:attrNameLst>
                                          <p:attrName>style.visibility</p:attrName>
                                        </p:attrNameLst>
                                      </p:cBhvr>
                                      <p:to>
                                        <p:strVal val="visible"/>
                                      </p:to>
                                    </p:set>
                                    <p:animEffect transition="in" filter="wipe(left)">
                                      <p:cBhvr>
                                        <p:cTn id="11" dur="2000"/>
                                        <p:tgtEl>
                                          <p:spTgt spid="77840">
                                            <p:txEl>
                                              <p:pRg st="0" end="0"/>
                                            </p:txEl>
                                          </p:spTgt>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77842"/>
                                        </p:tgtEl>
                                        <p:attrNameLst>
                                          <p:attrName>style.visibility</p:attrName>
                                        </p:attrNameLst>
                                      </p:cBhvr>
                                      <p:to>
                                        <p:strVal val="visible"/>
                                      </p:to>
                                    </p:set>
                                    <p:animEffect transition="in" filter="wipe(left)">
                                      <p:cBhvr>
                                        <p:cTn id="15" dur="1000"/>
                                        <p:tgtEl>
                                          <p:spTgt spid="77842"/>
                                        </p:tgtEl>
                                      </p:cBhvr>
                                    </p:animEffect>
                                  </p:childTnLst>
                                </p:cTn>
                              </p:par>
                            </p:childTnLst>
                          </p:cTn>
                        </p:par>
                        <p:par>
                          <p:cTn id="16" fill="hold">
                            <p:stCondLst>
                              <p:cond delay="5000"/>
                            </p:stCondLst>
                            <p:childTnLst>
                              <p:par>
                                <p:cTn id="17" presetID="22" presetClass="entr" presetSubtype="8" fill="hold" grpId="0" nodeType="afterEffect">
                                  <p:stCondLst>
                                    <p:cond delay="0"/>
                                  </p:stCondLst>
                                  <p:childTnLst>
                                    <p:set>
                                      <p:cBhvr>
                                        <p:cTn id="18" dur="1" fill="hold">
                                          <p:stCondLst>
                                            <p:cond delay="0"/>
                                          </p:stCondLst>
                                        </p:cTn>
                                        <p:tgtEl>
                                          <p:spTgt spid="77835"/>
                                        </p:tgtEl>
                                        <p:attrNameLst>
                                          <p:attrName>style.visibility</p:attrName>
                                        </p:attrNameLst>
                                      </p:cBhvr>
                                      <p:to>
                                        <p:strVal val="visible"/>
                                      </p:to>
                                    </p:set>
                                    <p:animEffect transition="in" filter="wipe(left)">
                                      <p:cBhvr>
                                        <p:cTn id="19" dur="1000"/>
                                        <p:tgtEl>
                                          <p:spTgt spid="77835"/>
                                        </p:tgtEl>
                                      </p:cBhvr>
                                    </p:animEffect>
                                  </p:childTnLst>
                                </p:cTn>
                              </p:par>
                            </p:childTnLst>
                          </p:cTn>
                        </p:par>
                        <p:par>
                          <p:cTn id="20" fill="hold">
                            <p:stCondLst>
                              <p:cond delay="6000"/>
                            </p:stCondLst>
                            <p:childTnLst>
                              <p:par>
                                <p:cTn id="21" presetID="22" presetClass="entr" presetSubtype="8" fill="hold" grpId="0" nodeType="afterEffect">
                                  <p:stCondLst>
                                    <p:cond delay="0"/>
                                  </p:stCondLst>
                                  <p:childTnLst>
                                    <p:set>
                                      <p:cBhvr>
                                        <p:cTn id="22" dur="1" fill="hold">
                                          <p:stCondLst>
                                            <p:cond delay="0"/>
                                          </p:stCondLst>
                                        </p:cTn>
                                        <p:tgtEl>
                                          <p:spTgt spid="77836"/>
                                        </p:tgtEl>
                                        <p:attrNameLst>
                                          <p:attrName>style.visibility</p:attrName>
                                        </p:attrNameLst>
                                      </p:cBhvr>
                                      <p:to>
                                        <p:strVal val="visible"/>
                                      </p:to>
                                    </p:set>
                                    <p:animEffect transition="in" filter="wipe(left)">
                                      <p:cBhvr>
                                        <p:cTn id="23" dur="1000"/>
                                        <p:tgtEl>
                                          <p:spTgt spid="77836"/>
                                        </p:tgtEl>
                                      </p:cBhvr>
                                    </p:animEffect>
                                  </p:childTnLst>
                                </p:cTn>
                              </p:par>
                            </p:childTnLst>
                          </p:cTn>
                        </p:par>
                        <p:par>
                          <p:cTn id="24" fill="hold">
                            <p:stCondLst>
                              <p:cond delay="7000"/>
                            </p:stCondLst>
                            <p:childTnLst>
                              <p:par>
                                <p:cTn id="25" presetID="22" presetClass="entr" presetSubtype="4" fill="hold" nodeType="afterEffect">
                                  <p:stCondLst>
                                    <p:cond delay="0"/>
                                  </p:stCondLst>
                                  <p:childTnLst>
                                    <p:set>
                                      <p:cBhvr>
                                        <p:cTn id="26" dur="1" fill="hold">
                                          <p:stCondLst>
                                            <p:cond delay="0"/>
                                          </p:stCondLst>
                                        </p:cTn>
                                        <p:tgtEl>
                                          <p:spTgt spid="77841"/>
                                        </p:tgtEl>
                                        <p:attrNameLst>
                                          <p:attrName>style.visibility</p:attrName>
                                        </p:attrNameLst>
                                      </p:cBhvr>
                                      <p:to>
                                        <p:strVal val="visible"/>
                                      </p:to>
                                    </p:set>
                                    <p:animEffect transition="in" filter="wipe(down)">
                                      <p:cBhvr>
                                        <p:cTn id="27" dur="1000"/>
                                        <p:tgtEl>
                                          <p:spTgt spid="77841"/>
                                        </p:tgtEl>
                                      </p:cBhvr>
                                    </p:animEffect>
                                  </p:childTnLst>
                                </p:cTn>
                              </p:par>
                            </p:childTnLst>
                          </p:cTn>
                        </p:par>
                        <p:par>
                          <p:cTn id="28" fill="hold">
                            <p:stCondLst>
                              <p:cond delay="8000"/>
                            </p:stCondLst>
                            <p:childTnLst>
                              <p:par>
                                <p:cTn id="29" presetID="22" presetClass="entr" presetSubtype="1" fill="hold" nodeType="afterEffect">
                                  <p:stCondLst>
                                    <p:cond delay="0"/>
                                  </p:stCondLst>
                                  <p:childTnLst>
                                    <p:set>
                                      <p:cBhvr>
                                        <p:cTn id="30" dur="1" fill="hold">
                                          <p:stCondLst>
                                            <p:cond delay="0"/>
                                          </p:stCondLst>
                                        </p:cTn>
                                        <p:tgtEl>
                                          <p:spTgt spid="77837"/>
                                        </p:tgtEl>
                                        <p:attrNameLst>
                                          <p:attrName>style.visibility</p:attrName>
                                        </p:attrNameLst>
                                      </p:cBhvr>
                                      <p:to>
                                        <p:strVal val="visible"/>
                                      </p:to>
                                    </p:set>
                                    <p:animEffect transition="in" filter="wipe(up)">
                                      <p:cBhvr>
                                        <p:cTn id="31" dur="1000"/>
                                        <p:tgtEl>
                                          <p:spTgt spid="77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bldLvl="0" animBg="1"/>
      <p:bldP spid="77836" grpId="0"/>
      <p:bldP spid="77840" grpId="0" build="p"/>
      <p:bldP spid="77842"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468313" y="1052513"/>
            <a:ext cx="4752975" cy="719137"/>
          </a:xfrm>
          <a:effectLst>
            <a:outerShdw dist="35921" dir="2700000" algn="ctr" rotWithShape="0">
              <a:schemeClr val="tx1"/>
            </a:outerShdw>
          </a:effectLst>
        </p:spPr>
        <p:txBody>
          <a:bodyPr/>
          <a:lstStyle/>
          <a:p>
            <a:pPr algn="just" eaLnBrk="1" hangingPunct="1">
              <a:buFontTx/>
              <a:buNone/>
            </a:pPr>
            <a:r>
              <a:rPr lang="zh-CN" altLang="en-US" sz="3600">
                <a:solidFill>
                  <a:schemeClr val="bg1"/>
                </a:solidFill>
                <a:latin typeface="方正大黑简体" panose="02000000000000000000" pitchFamily="2" charset="-122"/>
                <a:ea typeface="方正大黑简体" panose="02000000000000000000" pitchFamily="2" charset="-122"/>
              </a:rPr>
              <a:t>３、现当代军事思想</a:t>
            </a:r>
          </a:p>
        </p:txBody>
      </p:sp>
      <p:pic>
        <p:nvPicPr>
          <p:cNvPr id="1434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3344863"/>
            <a:ext cx="5040312"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10"/>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14347" name="Rectangle 11"/>
          <p:cNvSpPr>
            <a:spLocks noChangeArrowheads="1"/>
          </p:cNvSpPr>
          <p:nvPr/>
        </p:nvSpPr>
        <p:spPr bwMode="auto">
          <a:xfrm>
            <a:off x="468313" y="1844675"/>
            <a:ext cx="8280400" cy="1373188"/>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ea typeface="黑体" panose="02010609060101010101" pitchFamily="49" charset="-122"/>
              </a:rPr>
              <a:t>　　世界进入现代史，随着科学技术的发展，武器装备也发生巨大变化，对战争的进程乃至结局影响越来越大，对军事理论的研究产生了重大影响。</a:t>
            </a:r>
          </a:p>
        </p:txBody>
      </p:sp>
      <p:sp>
        <p:nvSpPr>
          <p:cNvPr id="36870"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339">
                                            <p:bg/>
                                          </p:spTgt>
                                        </p:tgtEl>
                                        <p:attrNameLst>
                                          <p:attrName>style.visibility</p:attrName>
                                        </p:attrNameLst>
                                      </p:cBhvr>
                                      <p:to>
                                        <p:strVal val="visible"/>
                                      </p:to>
                                    </p:set>
                                    <p:animEffect transition="in" filter="wipe(left)">
                                      <p:cBhvr>
                                        <p:cTn id="7" dur="1000"/>
                                        <p:tgtEl>
                                          <p:spTgt spid="14339">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4339">
                                            <p:txEl>
                                              <p:pRg st="0" end="0"/>
                                            </p:txEl>
                                          </p:spTgt>
                                        </p:tgtEl>
                                        <p:attrNameLst>
                                          <p:attrName>style.visibility</p:attrName>
                                        </p:attrNameLst>
                                      </p:cBhvr>
                                      <p:to>
                                        <p:strVal val="visible"/>
                                      </p:to>
                                    </p:set>
                                    <p:animEffect transition="in" filter="wipe(left)">
                                      <p:cBhvr>
                                        <p:cTn id="11" dur="1000"/>
                                        <p:tgtEl>
                                          <p:spTgt spid="14339">
                                            <p:txEl>
                                              <p:pRg st="0" end="0"/>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47"/>
                                        </p:tgtEl>
                                        <p:attrNameLst>
                                          <p:attrName>style.visibility</p:attrName>
                                        </p:attrNameLst>
                                      </p:cBhvr>
                                      <p:to>
                                        <p:strVal val="visible"/>
                                      </p:to>
                                    </p:set>
                                    <p:animEffect transition="in" filter="wipe(left)">
                                      <p:cBhvr>
                                        <p:cTn id="15" dur="1000"/>
                                        <p:tgtEl>
                                          <p:spTgt spid="14347"/>
                                        </p:tgtEl>
                                      </p:cBhvr>
                                    </p:animEffect>
                                  </p:childTnLst>
                                </p:cTn>
                              </p:par>
                            </p:childTnLst>
                          </p:cTn>
                        </p:par>
                        <p:par>
                          <p:cTn id="16" fill="hold">
                            <p:stCondLst>
                              <p:cond delay="3000"/>
                            </p:stCondLst>
                            <p:childTnLst>
                              <p:par>
                                <p:cTn id="17" presetID="23" presetClass="entr" presetSubtype="16"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 calcmode="lin" valueType="num">
                                      <p:cBhvr>
                                        <p:cTn id="19" dur="1000" fill="hold"/>
                                        <p:tgtEl>
                                          <p:spTgt spid="14345"/>
                                        </p:tgtEl>
                                        <p:attrNameLst>
                                          <p:attrName>ppt_w</p:attrName>
                                        </p:attrNameLst>
                                      </p:cBhvr>
                                      <p:tavLst>
                                        <p:tav tm="0">
                                          <p:val>
                                            <p:fltVal val="0"/>
                                          </p:val>
                                        </p:tav>
                                        <p:tav tm="100000">
                                          <p:val>
                                            <p:strVal val="#ppt_w"/>
                                          </p:val>
                                        </p:tav>
                                      </p:tavLst>
                                    </p:anim>
                                    <p:anim calcmode="lin" valueType="num">
                                      <p:cBhvr>
                                        <p:cTn id="20" dur="1000" fill="hold"/>
                                        <p:tgtEl>
                                          <p:spTgt spid="143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143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3" name="Picture 9" descr="NO_2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68" y="2905443"/>
            <a:ext cx="3744912" cy="2047875"/>
          </a:xfrm>
          <a:prstGeom prst="rect">
            <a:avLst/>
          </a:prstGeom>
          <a:noFill/>
          <a:ln>
            <a:noFill/>
          </a:ln>
          <a:effectLst>
            <a:outerShdw dist="165586" dir="3451706"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7" name="Rectangle 13"/>
          <p:cNvSpPr>
            <a:spLocks noChangeArrowheads="1"/>
          </p:cNvSpPr>
          <p:nvPr/>
        </p:nvSpPr>
        <p:spPr bwMode="auto">
          <a:xfrm>
            <a:off x="684213" y="1193800"/>
            <a:ext cx="7200900" cy="1077913"/>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a:solidFill>
                  <a:srgbClr val="FFFF00"/>
                </a:solidFill>
                <a:latin typeface="华文中宋" panose="02010600040101010101" pitchFamily="2" charset="-122"/>
                <a:ea typeface="华文中宋" panose="02010600040101010101" pitchFamily="2" charset="-122"/>
              </a:rPr>
              <a:t>（</a:t>
            </a:r>
            <a:r>
              <a:rPr lang="en-US" altLang="zh-CN">
                <a:solidFill>
                  <a:srgbClr val="FFFF00"/>
                </a:solidFill>
                <a:latin typeface="华文中宋" panose="02010600040101010101" pitchFamily="2" charset="-122"/>
                <a:ea typeface="华文中宋" panose="02010600040101010101" pitchFamily="2" charset="-122"/>
              </a:rPr>
              <a:t>1</a:t>
            </a:r>
            <a:r>
              <a:rPr lang="zh-CN" altLang="en-US">
                <a:solidFill>
                  <a:srgbClr val="FFFF00"/>
                </a:solidFill>
                <a:latin typeface="华文中宋" panose="02010600040101010101" pitchFamily="2" charset="-122"/>
                <a:ea typeface="华文中宋" panose="02010600040101010101" pitchFamily="2" charset="-122"/>
              </a:rPr>
              <a:t>）</a:t>
            </a:r>
            <a:r>
              <a:rPr lang="en-US" altLang="zh-CN">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空中战争</a:t>
            </a:r>
            <a:r>
              <a:rPr lang="zh-CN" altLang="en-US">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理论</a:t>
            </a:r>
            <a:r>
              <a:rPr lang="en-US" altLang="zh-CN">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空军制胜论 </a:t>
            </a:r>
          </a:p>
        </p:txBody>
      </p:sp>
      <p:grpSp>
        <p:nvGrpSpPr>
          <p:cNvPr id="2" name="Group 17"/>
          <p:cNvGrpSpPr/>
          <p:nvPr/>
        </p:nvGrpSpPr>
        <p:grpSpPr bwMode="auto">
          <a:xfrm>
            <a:off x="5364163" y="2162175"/>
            <a:ext cx="2663825" cy="3859213"/>
            <a:chOff x="3379" y="1145"/>
            <a:chExt cx="1678" cy="2431"/>
          </a:xfrm>
        </p:grpSpPr>
        <p:sp>
          <p:nvSpPr>
            <p:cNvPr id="37896" name="Rectangle 10"/>
            <p:cNvSpPr>
              <a:spLocks noChangeArrowheads="1"/>
            </p:cNvSpPr>
            <p:nvPr/>
          </p:nvSpPr>
          <p:spPr bwMode="auto">
            <a:xfrm>
              <a:off x="3824" y="3249"/>
              <a:ext cx="850" cy="32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0">
                  <a:solidFill>
                    <a:schemeClr val="bg1"/>
                  </a:solidFill>
                  <a:ea typeface="黑体" panose="02010609060101010101" pitchFamily="49" charset="-122"/>
                  <a:sym typeface="宋体" panose="02010600030101010101" pitchFamily="2" charset="-122"/>
                </a:rPr>
                <a:t>杜　黑 </a:t>
              </a:r>
            </a:p>
          </p:txBody>
        </p:sp>
        <p:pic>
          <p:nvPicPr>
            <p:cNvPr id="3789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 y="1145"/>
              <a:ext cx="1678" cy="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893" name="Rectangle 16"/>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37894"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37895" name="TextBox 8"/>
          <p:cNvSpPr txBox="1">
            <a:spLocks noChangeArrowheads="1"/>
          </p:cNvSpPr>
          <p:nvPr/>
        </p:nvSpPr>
        <p:spPr bwMode="auto">
          <a:xfrm>
            <a:off x="857250" y="2000250"/>
            <a:ext cx="30146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400">
                <a:solidFill>
                  <a:srgbClr val="FFFF00"/>
                </a:solidFill>
                <a:ea typeface="方正彩云简体" pitchFamily="2" charset="-122"/>
              </a:rPr>
              <a:t>《</a:t>
            </a:r>
            <a:r>
              <a:rPr lang="zh-CN" altLang="en-US" sz="4400">
                <a:solidFill>
                  <a:srgbClr val="FFFF00"/>
                </a:solidFill>
                <a:ea typeface="方正彩云简体" pitchFamily="2" charset="-122"/>
              </a:rPr>
              <a:t>制空权</a:t>
            </a:r>
            <a:r>
              <a:rPr lang="en-US" altLang="zh-CN" sz="4400">
                <a:solidFill>
                  <a:srgbClr val="FFFF00"/>
                </a:solidFill>
                <a:ea typeface="方正彩云简体" pitchFamily="2" charset="-122"/>
              </a:rPr>
              <a:t>》</a:t>
            </a:r>
            <a:endParaRPr lang="zh-CN" altLang="en-US" sz="4400">
              <a:solidFill>
                <a:srgbClr val="FFFF00"/>
              </a:solidFill>
              <a:ea typeface="方正彩云简体" pitchFamily="2" charset="-122"/>
            </a:endParaRPr>
          </a:p>
        </p:txBody>
      </p:sp>
      <p:sp>
        <p:nvSpPr>
          <p:cNvPr id="3" name="文本框 2"/>
          <p:cNvSpPr txBox="1"/>
          <p:nvPr/>
        </p:nvSpPr>
        <p:spPr>
          <a:xfrm>
            <a:off x="163195" y="5068570"/>
            <a:ext cx="5008245" cy="953135"/>
          </a:xfrm>
          <a:prstGeom prst="rect">
            <a:avLst/>
          </a:prstGeom>
          <a:noFill/>
        </p:spPr>
        <p:txBody>
          <a:bodyPr wrap="none" rtlCol="0">
            <a:spAutoFit/>
          </a:bodyPr>
          <a:lstStyle/>
          <a:p>
            <a:r>
              <a:rPr lang="zh-CN" altLang="en-US" sz="2800">
                <a:solidFill>
                  <a:schemeClr val="bg1"/>
                </a:solidFill>
              </a:rPr>
              <a:t>普京：</a:t>
            </a:r>
            <a:r>
              <a:rPr lang="en-US" altLang="zh-CN" sz="2800">
                <a:solidFill>
                  <a:schemeClr val="bg1"/>
                </a:solidFill>
              </a:rPr>
              <a:t>“</a:t>
            </a:r>
            <a:r>
              <a:rPr lang="zh-CN" altLang="en-US" sz="2800">
                <a:solidFill>
                  <a:schemeClr val="bg1"/>
                </a:solidFill>
              </a:rPr>
              <a:t>轰炸机的翅膀动一动，</a:t>
            </a:r>
          </a:p>
          <a:p>
            <a:r>
              <a:rPr lang="zh-CN" altLang="en-US" sz="2800">
                <a:solidFill>
                  <a:schemeClr val="bg1"/>
                </a:solidFill>
              </a:rPr>
              <a:t>比一万个抗议有用。</a:t>
            </a:r>
            <a:r>
              <a:rPr lang="en-US" altLang="zh-CN" sz="280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1997"/>
                                        </p:tgtEl>
                                        <p:attrNameLst>
                                          <p:attrName>style.visibility</p:attrName>
                                        </p:attrNameLst>
                                      </p:cBhvr>
                                      <p:to>
                                        <p:strVal val="visible"/>
                                      </p:to>
                                    </p:set>
                                    <p:animEffect transition="in" filter="barn(outVertical)">
                                      <p:cBhvr>
                                        <p:cTn id="7" dur="1000"/>
                                        <p:tgtEl>
                                          <p:spTgt spid="41997"/>
                                        </p:tgtEl>
                                      </p:cBhvr>
                                    </p:animEffect>
                                  </p:childTnLst>
                                </p:cTn>
                              </p:par>
                            </p:childTnLst>
                          </p:cTn>
                        </p:par>
                        <p:par>
                          <p:cTn id="8" fill="hold">
                            <p:stCondLst>
                              <p:cond delay="1000"/>
                            </p:stCondLst>
                            <p:childTnLst>
                              <p:par>
                                <p:cTn id="9" presetID="2" presetClass="entr" presetSubtype="6" fill="hold" nodeType="afterEffect">
                                  <p:stCondLst>
                                    <p:cond delay="0"/>
                                  </p:stCondLst>
                                  <p:childTnLst>
                                    <p:set>
                                      <p:cBhvr>
                                        <p:cTn id="10" dur="1" fill="hold">
                                          <p:stCondLst>
                                            <p:cond delay="0"/>
                                          </p:stCondLst>
                                        </p:cTn>
                                        <p:tgtEl>
                                          <p:spTgt spid="41993"/>
                                        </p:tgtEl>
                                        <p:attrNameLst>
                                          <p:attrName>style.visibility</p:attrName>
                                        </p:attrNameLst>
                                      </p:cBhvr>
                                      <p:to>
                                        <p:strVal val="visible"/>
                                      </p:to>
                                    </p:set>
                                    <p:anim calcmode="lin" valueType="num">
                                      <p:cBhvr additive="base">
                                        <p:cTn id="11" dur="1000" fill="hold"/>
                                        <p:tgtEl>
                                          <p:spTgt spid="41993"/>
                                        </p:tgtEl>
                                        <p:attrNameLst>
                                          <p:attrName>ppt_x</p:attrName>
                                        </p:attrNameLst>
                                      </p:cBhvr>
                                      <p:tavLst>
                                        <p:tav tm="0">
                                          <p:val>
                                            <p:strVal val="1+#ppt_w/2"/>
                                          </p:val>
                                        </p:tav>
                                        <p:tav tm="100000">
                                          <p:val>
                                            <p:strVal val="#ppt_x"/>
                                          </p:val>
                                        </p:tav>
                                      </p:tavLst>
                                    </p:anim>
                                    <p:anim calcmode="lin" valueType="num">
                                      <p:cBhvr additive="base">
                                        <p:cTn id="12" dur="1000" fill="hold"/>
                                        <p:tgtEl>
                                          <p:spTgt spid="41993"/>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82" name="Picture 10" descr="播放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774825"/>
            <a:ext cx="4608513"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3" name="坦克战.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828675" y="2078038"/>
            <a:ext cx="4456113" cy="331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663" y="1773238"/>
            <a:ext cx="5122862"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p:nvPr/>
        </p:nvGrpSpPr>
        <p:grpSpPr bwMode="auto">
          <a:xfrm>
            <a:off x="5580063" y="1773238"/>
            <a:ext cx="3073400" cy="4394200"/>
            <a:chOff x="3515" y="1025"/>
            <a:chExt cx="1936" cy="2768"/>
          </a:xfrm>
        </p:grpSpPr>
        <p:sp>
          <p:nvSpPr>
            <p:cNvPr id="38923" name="Rectangle 6"/>
            <p:cNvSpPr>
              <a:spLocks noChangeArrowheads="1"/>
            </p:cNvSpPr>
            <p:nvPr/>
          </p:nvSpPr>
          <p:spPr bwMode="auto">
            <a:xfrm>
              <a:off x="4030" y="3505"/>
              <a:ext cx="937" cy="28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0">
                  <a:solidFill>
                    <a:schemeClr val="bg1"/>
                  </a:solidFill>
                  <a:ea typeface="黑体" panose="02010609060101010101" pitchFamily="49" charset="-122"/>
                  <a:sym typeface="宋体" panose="02010600030101010101" pitchFamily="2" charset="-122"/>
                </a:rPr>
                <a:t>古德里安 </a:t>
              </a:r>
            </a:p>
          </p:txBody>
        </p:sp>
        <p:pic>
          <p:nvPicPr>
            <p:cNvPr id="38924"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5" y="1025"/>
              <a:ext cx="1936" cy="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18" name="Rectangle 8"/>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105481" name="Rectangle 9"/>
          <p:cNvSpPr>
            <a:spLocks noChangeArrowheads="1"/>
          </p:cNvSpPr>
          <p:nvPr/>
        </p:nvSpPr>
        <p:spPr bwMode="auto">
          <a:xfrm>
            <a:off x="827088" y="1049338"/>
            <a:ext cx="7200900" cy="107791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a:solidFill>
                  <a:srgbClr val="FFFF00"/>
                </a:solidFill>
                <a:latin typeface="华文中宋" panose="02010600040101010101" pitchFamily="2" charset="-122"/>
                <a:ea typeface="华文中宋" panose="02010600040101010101" pitchFamily="2" charset="-122"/>
              </a:rPr>
              <a:t>（</a:t>
            </a:r>
            <a:r>
              <a:rPr lang="en-US" altLang="zh-CN">
                <a:solidFill>
                  <a:srgbClr val="FFFF00"/>
                </a:solidFill>
                <a:latin typeface="华文中宋" panose="02010600040101010101" pitchFamily="2" charset="-122"/>
                <a:ea typeface="华文中宋" panose="02010600040101010101" pitchFamily="2" charset="-122"/>
              </a:rPr>
              <a:t>2</a:t>
            </a:r>
            <a:r>
              <a:rPr lang="zh-CN" altLang="en-US">
                <a:solidFill>
                  <a:srgbClr val="FFFF00"/>
                </a:solidFill>
                <a:latin typeface="华文中宋" panose="02010600040101010101" pitchFamily="2" charset="-122"/>
                <a:ea typeface="华文中宋" panose="02010600040101010101" pitchFamily="2" charset="-122"/>
              </a:rPr>
              <a:t>）</a:t>
            </a:r>
            <a:r>
              <a:rPr lang="en-US" altLang="zh-CN">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机械化战争</a:t>
            </a:r>
            <a:r>
              <a:rPr lang="zh-CN" altLang="en-US">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理论</a:t>
            </a:r>
            <a:r>
              <a:rPr lang="en-US" altLang="zh-CN">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坦克制胜论 </a:t>
            </a:r>
          </a:p>
        </p:txBody>
      </p:sp>
      <p:sp>
        <p:nvSpPr>
          <p:cNvPr id="38920"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38921" name="TextBox 10"/>
          <p:cNvSpPr txBox="1">
            <a:spLocks noChangeArrowheads="1"/>
          </p:cNvSpPr>
          <p:nvPr/>
        </p:nvSpPr>
        <p:spPr bwMode="auto">
          <a:xfrm>
            <a:off x="8343900" y="1857375"/>
            <a:ext cx="8001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a:solidFill>
                  <a:srgbClr val="FFFF00"/>
                </a:solidFill>
                <a:ea typeface="方正彩云简体" pitchFamily="2" charset="-122"/>
              </a:rPr>
              <a:t>富勒</a:t>
            </a:r>
          </a:p>
        </p:txBody>
      </p:sp>
      <p:sp>
        <p:nvSpPr>
          <p:cNvPr id="38922" name="TextBox 11"/>
          <p:cNvSpPr txBox="1">
            <a:spLocks noChangeArrowheads="1"/>
          </p:cNvSpPr>
          <p:nvPr/>
        </p:nvSpPr>
        <p:spPr bwMode="auto">
          <a:xfrm>
            <a:off x="8281988" y="2714625"/>
            <a:ext cx="8620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400">
                <a:solidFill>
                  <a:srgbClr val="FFFF00"/>
                </a:solidFill>
                <a:ea typeface="方正彩云简体" pitchFamily="2" charset="-122"/>
              </a:rPr>
              <a:t>《</a:t>
            </a:r>
            <a:r>
              <a:rPr lang="zh-CN" altLang="en-US" sz="4400">
                <a:solidFill>
                  <a:srgbClr val="FFFF00"/>
                </a:solidFill>
                <a:ea typeface="方正彩云简体" pitchFamily="2" charset="-122"/>
              </a:rPr>
              <a:t>装甲战</a:t>
            </a:r>
            <a:r>
              <a:rPr lang="en-US" altLang="zh-CN" sz="4400">
                <a:solidFill>
                  <a:srgbClr val="FFFF00"/>
                </a:solidFill>
                <a:ea typeface="方正彩云简体" pitchFamily="2" charset="-122"/>
              </a:rPr>
              <a:t>》</a:t>
            </a:r>
            <a:endParaRPr lang="zh-CN" altLang="en-US" sz="4400">
              <a:solidFill>
                <a:srgbClr val="FFFF00"/>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5481"/>
                                        </p:tgtEl>
                                        <p:attrNameLst>
                                          <p:attrName>style.visibility</p:attrName>
                                        </p:attrNameLst>
                                      </p:cBhvr>
                                      <p:to>
                                        <p:strVal val="visible"/>
                                      </p:to>
                                    </p:set>
                                    <p:animEffect transition="in" filter="barn(outVertical)">
                                      <p:cBhvr>
                                        <p:cTn id="7" dur="1000"/>
                                        <p:tgtEl>
                                          <p:spTgt spid="105481"/>
                                        </p:tgtEl>
                                      </p:cBhvr>
                                    </p:animEffect>
                                  </p:childTnLst>
                                </p:cTn>
                              </p:par>
                            </p:childTnLst>
                          </p:cTn>
                        </p:par>
                        <p:par>
                          <p:cTn id="8" fill="hold">
                            <p:stCondLst>
                              <p:cond delay="1000"/>
                            </p:stCondLst>
                            <p:childTnLst>
                              <p:par>
                                <p:cTn id="9" presetID="4" presetClass="entr" presetSubtype="32" fill="hold" nodeType="afterEffect">
                                  <p:stCondLst>
                                    <p:cond delay="0"/>
                                  </p:stCondLst>
                                  <p:childTnLst>
                                    <p:set>
                                      <p:cBhvr>
                                        <p:cTn id="10" dur="1" fill="hold">
                                          <p:stCondLst>
                                            <p:cond delay="0"/>
                                          </p:stCondLst>
                                        </p:cTn>
                                        <p:tgtEl>
                                          <p:spTgt spid="105482"/>
                                        </p:tgtEl>
                                        <p:attrNameLst>
                                          <p:attrName>style.visibility</p:attrName>
                                        </p:attrNameLst>
                                      </p:cBhvr>
                                      <p:to>
                                        <p:strVal val="visible"/>
                                      </p:to>
                                    </p:set>
                                    <p:animEffect transition="in" filter="box(out)">
                                      <p:cBhvr>
                                        <p:cTn id="11" dur="1000"/>
                                        <p:tgtEl>
                                          <p:spTgt spid="10548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5476"/>
                                        </p:tgtEl>
                                        <p:attrNameLst>
                                          <p:attrName>style.visibility</p:attrName>
                                        </p:attrNameLst>
                                      </p:cBhvr>
                                      <p:to>
                                        <p:strVal val="visible"/>
                                      </p:to>
                                    </p:set>
                                    <p:animEffect transition="in" filter="fade">
                                      <p:cBhvr>
                                        <p:cTn id="15" dur="1000"/>
                                        <p:tgtEl>
                                          <p:spTgt spid="105476"/>
                                        </p:tgtEl>
                                      </p:cBhvr>
                                    </p:animEffect>
                                  </p:childTnLst>
                                </p:cTn>
                              </p:par>
                            </p:childTnLst>
                          </p:cTn>
                        </p:par>
                        <p:par>
                          <p:cTn id="16" fill="hold">
                            <p:stCondLst>
                              <p:cond delay="3000"/>
                            </p:stCondLst>
                            <p:childTnLst>
                              <p:par>
                                <p:cTn id="17" presetID="4"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in)">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05476"/>
                                        </p:tgtEl>
                                        <p:attrNameLst>
                                          <p:attrName>style.visibility</p:attrName>
                                        </p:attrNameLst>
                                      </p:cBhvr>
                                      <p:to>
                                        <p:strVal val="hidden"/>
                                      </p:to>
                                    </p:set>
                                  </p:childTnLst>
                                </p:cTn>
                              </p:par>
                            </p:childTnLst>
                          </p:cTn>
                        </p:par>
                        <p:par>
                          <p:cTn id="24" fill="hold">
                            <p:stCondLst>
                              <p:cond delay="0"/>
                            </p:stCondLst>
                            <p:childTnLst>
                              <p:par>
                                <p:cTn id="25" presetID="10" presetClass="entr" presetSubtype="0" fill="hold" nodeType="afterEffect">
                                  <p:stCondLst>
                                    <p:cond delay="0"/>
                                  </p:stCondLst>
                                  <p:childTnLst>
                                    <p:set>
                                      <p:cBhvr>
                                        <p:cTn id="26" dur="1" fill="hold">
                                          <p:stCondLst>
                                            <p:cond delay="0"/>
                                          </p:stCondLst>
                                        </p:cTn>
                                        <p:tgtEl>
                                          <p:spTgt spid="105483"/>
                                        </p:tgtEl>
                                        <p:attrNameLst>
                                          <p:attrName>style.visibility</p:attrName>
                                        </p:attrNameLst>
                                      </p:cBhvr>
                                      <p:to>
                                        <p:strVal val="visible"/>
                                      </p:to>
                                    </p:set>
                                    <p:animEffect transition="in" filter="fade">
                                      <p:cBhvr>
                                        <p:cTn id="27" dur="1000"/>
                                        <p:tgtEl>
                                          <p:spTgt spid="10548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8" fill="hold" display="0">
                  <p:stCondLst>
                    <p:cond delay="indefinite"/>
                  </p:stCondLst>
                  <p:endCondLst>
                    <p:cond evt="onNext" delay="0">
                      <p:tgtEl>
                        <p:sldTgt/>
                      </p:tgtEl>
                    </p:cond>
                    <p:cond evt="onPrev" delay="0">
                      <p:tgtEl>
                        <p:sldTgt/>
                      </p:tgtEl>
                    </p:cond>
                  </p:endCondLst>
                </p:cTn>
                <p:tgtEl>
                  <p:spTgt spid="105483"/>
                </p:tgtEl>
              </p:cMediaNode>
            </p:video>
          </p:childTnLst>
        </p:cTn>
      </p:par>
    </p:tnLst>
    <p:bldLst>
      <p:bldP spid="10548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bwMode="auto">
          <a:xfrm>
            <a:off x="5435600" y="1916113"/>
            <a:ext cx="2808288" cy="3976687"/>
            <a:chOff x="3201" y="709"/>
            <a:chExt cx="2174" cy="3025"/>
          </a:xfrm>
        </p:grpSpPr>
        <p:sp>
          <p:nvSpPr>
            <p:cNvPr id="39945" name="Rectangle 8"/>
            <p:cNvSpPr>
              <a:spLocks noChangeArrowheads="1"/>
            </p:cNvSpPr>
            <p:nvPr/>
          </p:nvSpPr>
          <p:spPr bwMode="auto">
            <a:xfrm>
              <a:off x="3624" y="3339"/>
              <a:ext cx="1271" cy="3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0">
                  <a:solidFill>
                    <a:schemeClr val="bg1"/>
                  </a:solidFill>
                  <a:ea typeface="黑体" panose="02010609060101010101" pitchFamily="49" charset="-122"/>
                </a:rPr>
                <a:t>鲁登道夫 </a:t>
              </a:r>
            </a:p>
          </p:txBody>
        </p:sp>
        <p:pic>
          <p:nvPicPr>
            <p:cNvPr id="3994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 y="709"/>
              <a:ext cx="2174" cy="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404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133600"/>
            <a:ext cx="46799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7"/>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44050" name="Rectangle 18"/>
          <p:cNvSpPr>
            <a:spLocks noChangeArrowheads="1"/>
          </p:cNvSpPr>
          <p:nvPr/>
        </p:nvSpPr>
        <p:spPr bwMode="auto">
          <a:xfrm>
            <a:off x="827088" y="1049338"/>
            <a:ext cx="7200900" cy="579437"/>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a:solidFill>
                  <a:srgbClr val="FFFF00"/>
                </a:solidFill>
                <a:latin typeface="华文中宋" panose="02010600040101010101" pitchFamily="2" charset="-122"/>
                <a:ea typeface="华文中宋" panose="02010600040101010101" pitchFamily="2" charset="-122"/>
              </a:rPr>
              <a:t>（</a:t>
            </a:r>
            <a:r>
              <a:rPr lang="en-US" altLang="zh-CN">
                <a:solidFill>
                  <a:srgbClr val="FFFF00"/>
                </a:solidFill>
                <a:latin typeface="华文中宋" panose="02010600040101010101" pitchFamily="2" charset="-122"/>
                <a:ea typeface="华文中宋" panose="02010600040101010101" pitchFamily="2" charset="-122"/>
              </a:rPr>
              <a:t>3</a:t>
            </a:r>
            <a:r>
              <a:rPr lang="zh-CN" altLang="en-US">
                <a:solidFill>
                  <a:srgbClr val="FFFF00"/>
                </a:solidFill>
                <a:latin typeface="华文中宋" panose="02010600040101010101" pitchFamily="2" charset="-122"/>
                <a:ea typeface="华文中宋" panose="02010600040101010101" pitchFamily="2" charset="-122"/>
              </a:rPr>
              <a:t>）</a:t>
            </a:r>
            <a:r>
              <a:rPr lang="en-US" altLang="zh-CN">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总体战</a:t>
            </a:r>
            <a:r>
              <a:rPr lang="zh-CN" altLang="en-US">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理论</a:t>
            </a:r>
          </a:p>
        </p:txBody>
      </p:sp>
      <p:sp>
        <p:nvSpPr>
          <p:cNvPr id="3994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39943" name="AutoShape 10" descr="http://baike.zidiantong.com/file/2011/08b68e52de4c91590df3e363.jpg"/>
          <p:cNvSpPr>
            <a:spLocks noChangeAspect="1" noChangeArrowheads="1"/>
          </p:cNvSpPr>
          <p:nvPr/>
        </p:nvSpPr>
        <p:spPr bwMode="auto">
          <a:xfrm>
            <a:off x="247650" y="-3349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4400">
              <a:solidFill>
                <a:schemeClr val="tx2"/>
              </a:solidFill>
              <a:ea typeface="方正彩云简体" pitchFamily="2" charset="-122"/>
            </a:endParaRPr>
          </a:p>
        </p:txBody>
      </p:sp>
      <p:sp>
        <p:nvSpPr>
          <p:cNvPr id="39944" name="TextBox 9"/>
          <p:cNvSpPr txBox="1">
            <a:spLocks noChangeArrowheads="1"/>
          </p:cNvSpPr>
          <p:nvPr/>
        </p:nvSpPr>
        <p:spPr bwMode="auto">
          <a:xfrm>
            <a:off x="8143875" y="2286000"/>
            <a:ext cx="862013"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400">
                <a:solidFill>
                  <a:srgbClr val="FFFF00"/>
                </a:solidFill>
                <a:ea typeface="方正彩云简体" pitchFamily="2" charset="-122"/>
              </a:rPr>
              <a:t>《</a:t>
            </a:r>
            <a:r>
              <a:rPr lang="zh-CN" altLang="en-US" sz="4400">
                <a:solidFill>
                  <a:srgbClr val="FFFF00"/>
                </a:solidFill>
                <a:ea typeface="方正彩云简体" pitchFamily="2" charset="-122"/>
              </a:rPr>
              <a:t>总体战</a:t>
            </a:r>
            <a:r>
              <a:rPr lang="en-US" altLang="zh-CN" sz="4400">
                <a:solidFill>
                  <a:srgbClr val="FFFF00"/>
                </a:solidFill>
                <a:ea typeface="方正彩云简体" pitchFamily="2" charset="-122"/>
              </a:rPr>
              <a:t>》</a:t>
            </a:r>
            <a:endParaRPr lang="zh-CN" altLang="en-US" sz="4400">
              <a:solidFill>
                <a:srgbClr val="FFFF00"/>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4050">
                                            <p:txEl>
                                              <p:pRg st="0" end="0"/>
                                            </p:txEl>
                                          </p:spTgt>
                                        </p:tgtEl>
                                        <p:attrNameLst>
                                          <p:attrName>style.visibility</p:attrName>
                                        </p:attrNameLst>
                                      </p:cBhvr>
                                      <p:to>
                                        <p:strVal val="visible"/>
                                      </p:to>
                                    </p:set>
                                    <p:animEffect transition="in" filter="barn(outVertical)">
                                      <p:cBhvr>
                                        <p:cTn id="7" dur="500"/>
                                        <p:tgtEl>
                                          <p:spTgt spid="44050">
                                            <p:txEl>
                                              <p:pRg st="0" end="0"/>
                                            </p:txEl>
                                          </p:spTgt>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4048"/>
                                        </p:tgtEl>
                                        <p:attrNameLst>
                                          <p:attrName>style.visibility</p:attrName>
                                        </p:attrNameLst>
                                      </p:cBhvr>
                                      <p:to>
                                        <p:strVal val="visible"/>
                                      </p:to>
                                    </p:set>
                                    <p:animEffect transition="in" filter="wipe(right)">
                                      <p:cBhvr>
                                        <p:cTn id="11" dur="500"/>
                                        <p:tgtEl>
                                          <p:spTgt spid="44048"/>
                                        </p:tgtEl>
                                      </p:cBhvr>
                                    </p:animEffect>
                                  </p:childTnLst>
                                </p:cTn>
                              </p:par>
                            </p:childTnLst>
                          </p:cTn>
                        </p:par>
                        <p:par>
                          <p:cTn id="12" fill="hold">
                            <p:stCondLst>
                              <p:cond delay="1000"/>
                            </p:stCondLst>
                            <p:childTnLst>
                              <p:par>
                                <p:cTn id="13" presetID="4" presetClass="entr" presetSubtype="3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0" grpId="0" build="p"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110" y="1684020"/>
            <a:ext cx="3309938"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10"/>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pic>
        <p:nvPicPr>
          <p:cNvPr id="45067" name="Picture 11"/>
          <p:cNvPicPr>
            <a:picLocks noChangeAspect="1" noChangeArrowheads="1"/>
          </p:cNvPicPr>
          <p:nvPr/>
        </p:nvPicPr>
        <p:blipFill>
          <a:blip r:embed="rId3">
            <a:extLst>
              <a:ext uri="{28A0092B-C50C-407E-A947-70E740481C1C}">
                <a14:useLocalDpi xmlns:a14="http://schemas.microsoft.com/office/drawing/2010/main" val="0"/>
              </a:ext>
            </a:extLst>
          </a:blip>
          <a:srcRect t="13727"/>
          <a:stretch>
            <a:fillRect/>
          </a:stretch>
        </p:blipFill>
        <p:spPr bwMode="auto">
          <a:xfrm>
            <a:off x="1750695" y="1928813"/>
            <a:ext cx="3097213" cy="3873500"/>
          </a:xfrm>
          <a:prstGeom prst="rect">
            <a:avLst/>
          </a:prstGeom>
          <a:noFill/>
          <a:ln w="57150" cmpd="thinThick">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45068" name="Rectangle 12"/>
          <p:cNvSpPr>
            <a:spLocks noChangeArrowheads="1"/>
          </p:cNvSpPr>
          <p:nvPr/>
        </p:nvSpPr>
        <p:spPr bwMode="auto">
          <a:xfrm>
            <a:off x="827088" y="1049338"/>
            <a:ext cx="7200900" cy="579437"/>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a:solidFill>
                  <a:srgbClr val="FFFF00"/>
                </a:solidFill>
                <a:latin typeface="华文中宋" panose="02010600040101010101" pitchFamily="2" charset="-122"/>
                <a:ea typeface="华文中宋" panose="02010600040101010101" pitchFamily="2" charset="-122"/>
              </a:rPr>
              <a:t>（</a:t>
            </a:r>
            <a:r>
              <a:rPr lang="en-US" altLang="zh-CN">
                <a:solidFill>
                  <a:srgbClr val="FFFF00"/>
                </a:solidFill>
                <a:latin typeface="华文中宋" panose="02010600040101010101" pitchFamily="2" charset="-122"/>
                <a:ea typeface="华文中宋" panose="02010600040101010101" pitchFamily="2" charset="-122"/>
              </a:rPr>
              <a:t>4</a:t>
            </a:r>
            <a:r>
              <a:rPr lang="zh-CN" altLang="en-US">
                <a:solidFill>
                  <a:srgbClr val="FFFF00"/>
                </a:solidFill>
                <a:latin typeface="华文中宋" panose="02010600040101010101" pitchFamily="2" charset="-122"/>
                <a:ea typeface="华文中宋" panose="02010600040101010101" pitchFamily="2" charset="-122"/>
              </a:rPr>
              <a:t>）</a:t>
            </a:r>
            <a:r>
              <a:rPr lang="en-US" altLang="zh-CN">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核武器制胜</a:t>
            </a:r>
            <a:r>
              <a:rPr lang="zh-CN" altLang="en-US">
                <a:solidFill>
                  <a:srgbClr val="FFFF00"/>
                </a:solidFill>
                <a:latin typeface="华文中宋" panose="02010600040101010101" pitchFamily="2" charset="-122"/>
                <a:ea typeface="华文中宋" panose="02010600040101010101" pitchFamily="2" charset="-122"/>
              </a:rPr>
              <a:t>”</a:t>
            </a:r>
            <a:r>
              <a:rPr lang="zh-CN" altLang="en-US">
                <a:solidFill>
                  <a:srgbClr val="FFFF00"/>
                </a:solidFill>
                <a:ea typeface="华文中宋" panose="02010600040101010101" pitchFamily="2" charset="-122"/>
              </a:rPr>
              <a:t>理论</a:t>
            </a:r>
          </a:p>
        </p:txBody>
      </p:sp>
      <p:sp>
        <p:nvSpPr>
          <p:cNvPr id="40966"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5068"/>
                                        </p:tgtEl>
                                        <p:attrNameLst>
                                          <p:attrName>style.visibility</p:attrName>
                                        </p:attrNameLst>
                                      </p:cBhvr>
                                      <p:to>
                                        <p:strVal val="visible"/>
                                      </p:to>
                                    </p:set>
                                    <p:animEffect transition="in" filter="barn(outVertical)">
                                      <p:cBhvr>
                                        <p:cTn id="7" dur="1000"/>
                                        <p:tgtEl>
                                          <p:spTgt spid="45068"/>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45067"/>
                                        </p:tgtEl>
                                        <p:attrNameLst>
                                          <p:attrName>style.visibility</p:attrName>
                                        </p:attrNameLst>
                                      </p:cBhvr>
                                      <p:to>
                                        <p:strVal val="visible"/>
                                      </p:to>
                                    </p:set>
                                    <p:anim calcmode="lin" valueType="num">
                                      <p:cBhvr>
                                        <p:cTn id="11" dur="500" fill="hold"/>
                                        <p:tgtEl>
                                          <p:spTgt spid="45067"/>
                                        </p:tgtEl>
                                        <p:attrNameLst>
                                          <p:attrName>ppt_w</p:attrName>
                                        </p:attrNameLst>
                                      </p:cBhvr>
                                      <p:tavLst>
                                        <p:tav tm="0">
                                          <p:val>
                                            <p:fltVal val="0"/>
                                          </p:val>
                                        </p:tav>
                                        <p:tav tm="100000">
                                          <p:val>
                                            <p:strVal val="#ppt_w"/>
                                          </p:val>
                                        </p:tav>
                                      </p:tavLst>
                                    </p:anim>
                                    <p:anim calcmode="lin" valueType="num">
                                      <p:cBhvr>
                                        <p:cTn id="12" dur="500" fill="hold"/>
                                        <p:tgtEl>
                                          <p:spTgt spid="45067"/>
                                        </p:tgtEl>
                                        <p:attrNameLst>
                                          <p:attrName>ppt_h</p:attrName>
                                        </p:attrNameLst>
                                      </p:cBhvr>
                                      <p:tavLst>
                                        <p:tav tm="0">
                                          <p:val>
                                            <p:fltVal val="0"/>
                                          </p:val>
                                        </p:tav>
                                        <p:tav tm="100000">
                                          <p:val>
                                            <p:strVal val="#ppt_h"/>
                                          </p:val>
                                        </p:tav>
                                      </p:tavLst>
                                    </p:anim>
                                  </p:childTnLst>
                                </p:cTn>
                              </p:par>
                            </p:childTnLst>
                          </p:cTn>
                        </p:par>
                        <p:par>
                          <p:cTn id="13" fill="hold">
                            <p:stCondLst>
                              <p:cond delay="1500"/>
                            </p:stCondLst>
                            <p:childTnLst>
                              <p:par>
                                <p:cTn id="14" presetID="4" presetClass="entr" presetSubtype="32" fill="hold" nodeType="afterEffect">
                                  <p:stCondLst>
                                    <p:cond delay="0"/>
                                  </p:stCondLst>
                                  <p:childTnLst>
                                    <p:set>
                                      <p:cBhvr>
                                        <p:cTn id="15" dur="1" fill="hold">
                                          <p:stCondLst>
                                            <p:cond delay="0"/>
                                          </p:stCondLst>
                                        </p:cTn>
                                        <p:tgtEl>
                                          <p:spTgt spid="45065"/>
                                        </p:tgtEl>
                                        <p:attrNameLst>
                                          <p:attrName>style.visibility</p:attrName>
                                        </p:attrNameLst>
                                      </p:cBhvr>
                                      <p:to>
                                        <p:strVal val="visible"/>
                                      </p:to>
                                    </p:set>
                                    <p:animEffect transition="in" filter="box(out)">
                                      <p:cBhvr>
                                        <p:cTn id="16" dur="10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Rectangle 6"/>
          <p:cNvSpPr>
            <a:spLocks noChangeArrowheads="1"/>
          </p:cNvSpPr>
          <p:nvPr/>
        </p:nvSpPr>
        <p:spPr bwMode="auto">
          <a:xfrm>
            <a:off x="1214438" y="1428750"/>
            <a:ext cx="6913562" cy="3386138"/>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a:solidFill>
                  <a:schemeClr val="bg1"/>
                </a:solidFill>
                <a:ea typeface="黑体" panose="02010609060101010101" pitchFamily="49" charset="-122"/>
              </a:rPr>
              <a:t>　　</a:t>
            </a:r>
            <a:r>
              <a:rPr lang="zh-CN" altLang="en-US" sz="3000">
                <a:solidFill>
                  <a:srgbClr val="FFFF00"/>
                </a:solidFill>
                <a:ea typeface="黑体" panose="02010609060101010101" pitchFamily="49" charset="-122"/>
              </a:rPr>
              <a:t>美军军事思想的特点是：</a:t>
            </a:r>
            <a:r>
              <a:rPr lang="zh-CN" altLang="en-US" sz="3000">
                <a:solidFill>
                  <a:schemeClr val="bg1"/>
                </a:solidFill>
                <a:ea typeface="黑体" panose="02010609060101010101" pitchFamily="49" charset="-122"/>
              </a:rPr>
              <a:t>以遏制、预防潜在“全球性竞争对手”为目的，加大常规、核、太空优势，建立导弹防御系统，确保自身绝对安全；重视质量建军，加强数字化、信息化建设；重视非对称作战、非接触作战，实施  </a:t>
            </a:r>
            <a:r>
              <a:rPr lang="zh-CN" altLang="en-US">
                <a:solidFill>
                  <a:schemeClr val="bg1"/>
                </a:solidFill>
                <a:ea typeface="黑体" panose="02010609060101010101" pitchFamily="49" charset="-122"/>
              </a:rPr>
              <a:t>“空地海天联合作战” </a:t>
            </a:r>
            <a:r>
              <a:rPr lang="zh-CN" altLang="en-US" sz="3000">
                <a:solidFill>
                  <a:schemeClr val="bg1"/>
                </a:solidFill>
                <a:ea typeface="黑体" panose="02010609060101010101" pitchFamily="49" charset="-122"/>
              </a:rPr>
              <a:t>。</a:t>
            </a:r>
          </a:p>
        </p:txBody>
      </p:sp>
      <p:sp>
        <p:nvSpPr>
          <p:cNvPr id="41987" name="Rectangle 10"/>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41988"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41989" name="TextBox 4"/>
          <p:cNvSpPr txBox="1">
            <a:spLocks noChangeArrowheads="1"/>
          </p:cNvSpPr>
          <p:nvPr/>
        </p:nvSpPr>
        <p:spPr bwMode="auto">
          <a:xfrm>
            <a:off x="142875" y="4786313"/>
            <a:ext cx="84645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a:solidFill>
                  <a:srgbClr val="FFFF00"/>
                </a:solidFill>
                <a:ea typeface="黑体" panose="02010609060101010101" pitchFamily="49" charset="-122"/>
              </a:rPr>
              <a:t>（</a:t>
            </a:r>
            <a:r>
              <a:rPr lang="en-US" altLang="zh-CN" sz="3000">
                <a:solidFill>
                  <a:srgbClr val="FFFF00"/>
                </a:solidFill>
                <a:ea typeface="黑体" panose="02010609060101010101" pitchFamily="49" charset="-122"/>
              </a:rPr>
              <a:t>21</a:t>
            </a:r>
            <a:r>
              <a:rPr lang="zh-CN" altLang="en-US" sz="3000">
                <a:solidFill>
                  <a:srgbClr val="FFFF00"/>
                </a:solidFill>
                <a:ea typeface="黑体" panose="02010609060101010101" pitchFamily="49" charset="-122"/>
              </a:rPr>
              <a:t>世纪初台海一战）空海一体战：美国</a:t>
            </a:r>
            <a:r>
              <a:rPr lang="en-US" altLang="zh-CN" sz="3000">
                <a:solidFill>
                  <a:srgbClr val="FFFF00"/>
                </a:solidFill>
                <a:ea typeface="黑体" panose="02010609060101010101" pitchFamily="49" charset="-122"/>
              </a:rPr>
              <a:t>VS</a:t>
            </a:r>
            <a:r>
              <a:rPr lang="zh-CN" altLang="en-US" sz="3000">
                <a:solidFill>
                  <a:srgbClr val="FFFF00"/>
                </a:solidFill>
                <a:ea typeface="黑体" panose="02010609060101010101" pitchFamily="49" charset="-122"/>
              </a:rPr>
              <a:t>中国</a:t>
            </a:r>
            <a:endParaRPr lang="en-US" altLang="zh-CN" sz="3000">
              <a:solidFill>
                <a:srgbClr val="FFFF00"/>
              </a:solidFill>
              <a:ea typeface="黑体" panose="02010609060101010101" pitchFamily="49" charset="-122"/>
            </a:endParaRPr>
          </a:p>
          <a:p>
            <a:pPr eaLnBrk="1" hangingPunct="1">
              <a:spcBef>
                <a:spcPct val="0"/>
              </a:spcBef>
              <a:buFontTx/>
              <a:buNone/>
            </a:pPr>
            <a:r>
              <a:rPr lang="zh-CN" altLang="en-US" sz="3000">
                <a:solidFill>
                  <a:srgbClr val="FFFF00"/>
                </a:solidFill>
                <a:ea typeface="黑体" panose="02010609060101010101" pitchFamily="49" charset="-122"/>
              </a:rPr>
              <a:t>（</a:t>
            </a:r>
            <a:r>
              <a:rPr lang="en-US" altLang="zh-CN" sz="3000">
                <a:solidFill>
                  <a:srgbClr val="FFFF00"/>
                </a:solidFill>
                <a:ea typeface="黑体" panose="02010609060101010101" pitchFamily="49" charset="-122"/>
              </a:rPr>
              <a:t> 1981</a:t>
            </a:r>
            <a:r>
              <a:rPr lang="zh-CN" altLang="en-US" sz="3000">
                <a:solidFill>
                  <a:srgbClr val="FFFF00"/>
                </a:solidFill>
                <a:ea typeface="黑体" panose="02010609060101010101" pitchFamily="49" charset="-122"/>
              </a:rPr>
              <a:t>年苏军演习）空地一体战：美国</a:t>
            </a:r>
            <a:r>
              <a:rPr lang="en-US" altLang="zh-CN" sz="3000">
                <a:solidFill>
                  <a:srgbClr val="FFFF00"/>
                </a:solidFill>
                <a:ea typeface="黑体" panose="02010609060101010101" pitchFamily="49" charset="-122"/>
              </a:rPr>
              <a:t>VS</a:t>
            </a:r>
            <a:r>
              <a:rPr lang="zh-CN" altLang="en-US" sz="3000">
                <a:solidFill>
                  <a:srgbClr val="FFFF00"/>
                </a:solidFill>
                <a:ea typeface="黑体" panose="02010609060101010101" pitchFamily="49" charset="-122"/>
              </a:rPr>
              <a:t>苏联</a:t>
            </a:r>
          </a:p>
        </p:txBody>
      </p:sp>
      <p:sp>
        <p:nvSpPr>
          <p:cNvPr id="6" name="Rectangle 12"/>
          <p:cNvSpPr>
            <a:spLocks noChangeArrowheads="1"/>
          </p:cNvSpPr>
          <p:nvPr/>
        </p:nvSpPr>
        <p:spPr bwMode="auto">
          <a:xfrm>
            <a:off x="785813" y="857250"/>
            <a:ext cx="7242175" cy="58420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a:solidFill>
                  <a:srgbClr val="FFFF00"/>
                </a:solidFill>
                <a:latin typeface="华文中宋" panose="02010600040101010101" pitchFamily="2" charset="-122"/>
                <a:ea typeface="华文中宋" panose="02010600040101010101" pitchFamily="2" charset="-122"/>
              </a:rPr>
              <a:t>（</a:t>
            </a:r>
            <a:r>
              <a:rPr lang="en-US" altLang="zh-CN">
                <a:solidFill>
                  <a:srgbClr val="FFFF00"/>
                </a:solidFill>
                <a:latin typeface="华文中宋" panose="02010600040101010101" pitchFamily="2" charset="-122"/>
                <a:ea typeface="华文中宋" panose="02010600040101010101" pitchFamily="2" charset="-122"/>
              </a:rPr>
              <a:t>5</a:t>
            </a:r>
            <a:r>
              <a:rPr lang="zh-CN" altLang="en-US">
                <a:solidFill>
                  <a:srgbClr val="FFFF00"/>
                </a:solidFill>
                <a:latin typeface="华文中宋" panose="02010600040101010101" pitchFamily="2" charset="-122"/>
                <a:ea typeface="华文中宋" panose="02010600040101010101" pitchFamily="2" charset="-122"/>
              </a:rPr>
              <a:t>）西方各国军事思想</a:t>
            </a:r>
            <a:endParaRPr lang="zh-CN" altLang="en-US">
              <a:solidFill>
                <a:srgbClr val="FFFF00"/>
              </a:solidFill>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4758"/>
                                        </p:tgtEl>
                                        <p:attrNameLst>
                                          <p:attrName>style.visibility</p:attrName>
                                        </p:attrNameLst>
                                      </p:cBhvr>
                                      <p:to>
                                        <p:strVal val="visible"/>
                                      </p:to>
                                    </p:set>
                                    <p:animEffect transition="in" filter="strips(downLeft)">
                                      <p:cBhvr>
                                        <p:cTn id="7" dur="1000"/>
                                        <p:tgtEl>
                                          <p:spTgt spid="74758"/>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bldLvl="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5"/>
          <p:cNvSpPr>
            <a:spLocks noChangeArrowheads="1"/>
          </p:cNvSpPr>
          <p:nvPr/>
        </p:nvSpPr>
        <p:spPr bwMode="auto">
          <a:xfrm>
            <a:off x="827088" y="1792288"/>
            <a:ext cx="7561262" cy="32924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a:solidFill>
                  <a:srgbClr val="FFFF00"/>
                </a:solidFill>
                <a:ea typeface="黑体" panose="02010609060101010101" pitchFamily="49" charset="-122"/>
              </a:rPr>
              <a:t>　　英法日德等国军事思想的共同点是：</a:t>
            </a:r>
            <a:r>
              <a:rPr lang="zh-CN" altLang="en-US" sz="3000">
                <a:solidFill>
                  <a:schemeClr val="bg1"/>
                </a:solidFill>
                <a:ea typeface="黑体" panose="02010609060101010101" pitchFamily="49" charset="-122"/>
              </a:rPr>
              <a:t>采取以维护自身利益为出发点的战略方针；增强军事实力，逐步摆脱对美军事依赖，或以其他联盟的方式挑战美国的军事地位；重视发展高技术以带动军事技术的进步；依据各自国情、军队现况走质量建军的道路，确立与国家和军事战略相适应的军队规模。 </a:t>
            </a:r>
          </a:p>
        </p:txBody>
      </p:sp>
      <p:sp>
        <p:nvSpPr>
          <p:cNvPr id="43011" name="Rectangle 9"/>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4301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strips(downRight)">
                                      <p:cBhvr>
                                        <p:cTn id="7" dur="10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6"/>
          <p:cNvSpPr>
            <a:spLocks noChangeArrowheads="1"/>
          </p:cNvSpPr>
          <p:nvPr/>
        </p:nvSpPr>
        <p:spPr bwMode="auto">
          <a:xfrm>
            <a:off x="1619250" y="1306513"/>
            <a:ext cx="5670550" cy="641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rgbClr val="FFFF00"/>
                </a:solidFill>
                <a:ea typeface="华文中宋" panose="02010600040101010101" pitchFamily="2" charset="-122"/>
              </a:rPr>
              <a:t>一、军事思想的形成与发展</a:t>
            </a:r>
          </a:p>
        </p:txBody>
      </p:sp>
      <p:sp>
        <p:nvSpPr>
          <p:cNvPr id="4103" name="Rectangle 7"/>
          <p:cNvSpPr>
            <a:spLocks noChangeArrowheads="1"/>
          </p:cNvSpPr>
          <p:nvPr/>
        </p:nvSpPr>
        <p:spPr bwMode="auto">
          <a:xfrm>
            <a:off x="1619250" y="2519363"/>
            <a:ext cx="4756150" cy="585787"/>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3600">
                <a:solidFill>
                  <a:srgbClr val="FFFF00"/>
                </a:solidFill>
                <a:ea typeface="华文中宋" panose="02010600040101010101" pitchFamily="2" charset="-122"/>
              </a:rPr>
              <a:t>二、中国古代军事思想</a:t>
            </a:r>
          </a:p>
        </p:txBody>
      </p:sp>
      <p:sp>
        <p:nvSpPr>
          <p:cNvPr id="4104" name="Rectangle 8"/>
          <p:cNvSpPr>
            <a:spLocks noChangeArrowheads="1"/>
          </p:cNvSpPr>
          <p:nvPr/>
        </p:nvSpPr>
        <p:spPr bwMode="auto">
          <a:xfrm>
            <a:off x="1618933" y="3501390"/>
            <a:ext cx="5676900" cy="64516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rgbClr val="FFFF00"/>
                </a:solidFill>
                <a:ea typeface="华文中宋" panose="02010600040101010101" pitchFamily="2" charset="-122"/>
              </a:rPr>
              <a:t>三、孙子兵法主要军事思想</a:t>
            </a:r>
          </a:p>
        </p:txBody>
      </p:sp>
      <p:sp>
        <p:nvSpPr>
          <p:cNvPr id="8197"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wipe(left)">
                                      <p:cBhvr>
                                        <p:cTn id="7" dur="1000"/>
                                        <p:tgtEl>
                                          <p:spTgt spid="410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103"/>
                                        </p:tgtEl>
                                        <p:attrNameLst>
                                          <p:attrName>style.visibility</p:attrName>
                                        </p:attrNameLst>
                                      </p:cBhvr>
                                      <p:to>
                                        <p:strVal val="visible"/>
                                      </p:to>
                                    </p:set>
                                    <p:animEffect transition="in" filter="wipe(left)">
                                      <p:cBhvr>
                                        <p:cTn id="11" dur="1000"/>
                                        <p:tgtEl>
                                          <p:spTgt spid="4103"/>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left)">
                                      <p:cBhvr>
                                        <p:cTn id="15" dur="10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3" grpId="0"/>
      <p:bldP spid="410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5"/>
          <p:cNvSpPr>
            <a:spLocks noChangeArrowheads="1"/>
          </p:cNvSpPr>
          <p:nvPr/>
        </p:nvSpPr>
        <p:spPr bwMode="auto">
          <a:xfrm>
            <a:off x="827088" y="1773238"/>
            <a:ext cx="7632700" cy="350361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ea typeface="黑体" panose="02010609060101010101" pitchFamily="49" charset="-122"/>
              </a:rPr>
              <a:t>　　</a:t>
            </a:r>
            <a:r>
              <a:rPr lang="zh-CN" altLang="en-US">
                <a:solidFill>
                  <a:srgbClr val="FFFF00"/>
                </a:solidFill>
                <a:ea typeface="黑体" panose="02010609060101010101" pitchFamily="49" charset="-122"/>
              </a:rPr>
              <a:t>俄罗斯认为：</a:t>
            </a:r>
            <a:r>
              <a:rPr lang="zh-CN" altLang="en-US">
                <a:solidFill>
                  <a:schemeClr val="bg1"/>
                </a:solidFill>
                <a:ea typeface="黑体" panose="02010609060101010101" pitchFamily="49" charset="-122"/>
              </a:rPr>
              <a:t>核战争的可能性大大降低，主要威胁是局部战争和武装冲突；在经济、军事力量弱于美国的情况下，提出了“纯防御”、“积极防御”和“现实遏制”战略；走质量建军之路，明确建军原则、目标，发展太空技术，确保合理够用的核攻击力量。 </a:t>
            </a:r>
          </a:p>
        </p:txBody>
      </p:sp>
      <p:sp>
        <p:nvSpPr>
          <p:cNvPr id="44035" name="Rectangle 9"/>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44036"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box(out)">
                                      <p:cBhvr>
                                        <p:cTn id="7" dur="1000"/>
                                        <p:tgtEl>
                                          <p:spTgt spid="7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860550" y="1543050"/>
            <a:ext cx="5264150" cy="641350"/>
          </a:xfrm>
          <a:effectLst>
            <a:outerShdw dist="17961" dir="2700000" algn="ctr" rotWithShape="0">
              <a:schemeClr val="tx1"/>
            </a:outerShdw>
          </a:effectLst>
        </p:spPr>
        <p:txBody>
          <a:bodyPr wrap="none" anchor="t">
            <a:spAutoFit/>
          </a:bodyPr>
          <a:lstStyle/>
          <a:p>
            <a:pPr eaLnBrk="1" hangingPunct="1">
              <a:lnSpc>
                <a:spcPct val="90000"/>
              </a:lnSpc>
            </a:pPr>
            <a:r>
              <a:rPr lang="zh-CN" altLang="en-US" sz="4000" b="1">
                <a:solidFill>
                  <a:srgbClr val="FFFF00"/>
                </a:solidFill>
                <a:ea typeface="华文中宋" panose="02010600040101010101" pitchFamily="2" charset="-122"/>
              </a:rPr>
              <a:t>二、中国古代军事思想</a:t>
            </a:r>
          </a:p>
        </p:txBody>
      </p:sp>
      <p:sp>
        <p:nvSpPr>
          <p:cNvPr id="45059"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2" name="文本框 1"/>
          <p:cNvSpPr txBox="1"/>
          <p:nvPr/>
        </p:nvSpPr>
        <p:spPr>
          <a:xfrm>
            <a:off x="762635" y="2564765"/>
            <a:ext cx="7757795" cy="2861310"/>
          </a:xfrm>
          <a:prstGeom prst="rect">
            <a:avLst/>
          </a:prstGeom>
          <a:noFill/>
        </p:spPr>
        <p:txBody>
          <a:bodyPr wrap="square" rtlCol="0" anchor="t">
            <a:spAutoFit/>
          </a:bodyPr>
          <a:lstStyle/>
          <a:p>
            <a:r>
              <a:rPr lang="en-US" altLang="zh-CN" sz="3600">
                <a:solidFill>
                  <a:srgbClr val="FFFF00"/>
                </a:solidFill>
              </a:rPr>
              <a:t>    </a:t>
            </a:r>
            <a:r>
              <a:rPr lang="zh-CN" altLang="en-US" sz="3600">
                <a:solidFill>
                  <a:srgbClr val="FFFF00"/>
                </a:solidFill>
              </a:rPr>
              <a:t>“如果没有中华五千年文明，哪里有什么中国特色？如果不是中国特色，哪有我们今天这么成功的中国特色社会主义道路？”</a:t>
            </a:r>
          </a:p>
          <a:p>
            <a:r>
              <a:rPr lang="zh-CN" altLang="en-US" sz="3600">
                <a:solidFill>
                  <a:srgbClr val="FFFF00"/>
                </a:solidFill>
              </a:rPr>
              <a:t> 习近平道出了中华民族的自信之源。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Effect transition="in" filter="fade">
                                      <p:cBhvr>
                                        <p:cTn id="9"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14425" y="1501775"/>
            <a:ext cx="6913563" cy="1439863"/>
          </a:xfrm>
          <a:effectLst>
            <a:outerShdw dist="35921" dir="2700000" algn="ctr" rotWithShape="0">
              <a:schemeClr val="tx1"/>
            </a:outerShdw>
          </a:effectLst>
        </p:spPr>
        <p:txBody>
          <a:bodyPr/>
          <a:lstStyle/>
          <a:p>
            <a:pPr algn="l" eaLnBrk="1" hangingPunct="1"/>
            <a:r>
              <a:rPr lang="zh-CN" altLang="en-US" sz="4000" b="1">
                <a:solidFill>
                  <a:srgbClr val="FFFF00"/>
                </a:solidFill>
                <a:ea typeface="楷体_GB2312" pitchFamily="49" charset="-122"/>
              </a:rPr>
              <a:t>　　（一）中国古代军事思想的发展历程</a:t>
            </a:r>
          </a:p>
        </p:txBody>
      </p:sp>
      <p:sp>
        <p:nvSpPr>
          <p:cNvPr id="46083" name="Rectangle 4"/>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46084"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10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74613" y="908050"/>
            <a:ext cx="8412162" cy="647700"/>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1</a:t>
            </a:r>
            <a:r>
              <a:rPr lang="zh-CN" altLang="en-US">
                <a:solidFill>
                  <a:schemeClr val="bg1"/>
                </a:solidFill>
                <a:latin typeface="方正大黑简体" panose="02000000000000000000" pitchFamily="2" charset="-122"/>
                <a:ea typeface="方正大黑简体" panose="02000000000000000000" pitchFamily="2" charset="-122"/>
              </a:rPr>
              <a:t>、形成期</a:t>
            </a: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夏商西周</a:t>
            </a: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公元前</a:t>
            </a:r>
            <a:r>
              <a:rPr lang="en-US" altLang="zh-CN">
                <a:solidFill>
                  <a:schemeClr val="bg1"/>
                </a:solidFill>
                <a:latin typeface="方正大黑简体" panose="02000000000000000000" pitchFamily="2" charset="-122"/>
                <a:ea typeface="方正大黑简体" panose="02000000000000000000" pitchFamily="2" charset="-122"/>
              </a:rPr>
              <a:t>21</a:t>
            </a:r>
            <a:r>
              <a:rPr lang="zh-CN" altLang="en-US">
                <a:solidFill>
                  <a:schemeClr val="bg1"/>
                </a:solidFill>
                <a:latin typeface="方正大黑简体" panose="02000000000000000000" pitchFamily="2" charset="-122"/>
                <a:ea typeface="方正大黑简体" panose="02000000000000000000" pitchFamily="2" charset="-122"/>
              </a:rPr>
              <a:t>世纪至公元前</a:t>
            </a:r>
            <a:r>
              <a:rPr lang="en-US" altLang="zh-CN">
                <a:solidFill>
                  <a:schemeClr val="bg1"/>
                </a:solidFill>
                <a:latin typeface="方正大黑简体" panose="02000000000000000000" pitchFamily="2" charset="-122"/>
                <a:ea typeface="方正大黑简体" panose="02000000000000000000" pitchFamily="2" charset="-122"/>
              </a:rPr>
              <a:t>8</a:t>
            </a:r>
            <a:r>
              <a:rPr lang="zh-CN" altLang="en-US">
                <a:solidFill>
                  <a:schemeClr val="bg1"/>
                </a:solidFill>
                <a:latin typeface="方正大黑简体" panose="02000000000000000000" pitchFamily="2" charset="-122"/>
                <a:ea typeface="方正大黑简体" panose="02000000000000000000" pitchFamily="2" charset="-122"/>
              </a:rPr>
              <a:t>世纪</a:t>
            </a:r>
          </a:p>
        </p:txBody>
      </p:sp>
      <p:pic>
        <p:nvPicPr>
          <p:cNvPr id="6656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944688"/>
            <a:ext cx="5151438"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298575"/>
            <a:ext cx="381635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10"/>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47110"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wipe(left)">
                                      <p:cBhvr>
                                        <p:cTn id="7" dur="1000"/>
                                        <p:tgtEl>
                                          <p:spTgt spid="66563">
                                            <p:txEl>
                                              <p:pRg st="0" end="0"/>
                                            </p:txEl>
                                          </p:spTgt>
                                        </p:tgtEl>
                                      </p:cBhvr>
                                    </p:animEffect>
                                  </p:childTnLst>
                                </p:cTn>
                              </p:par>
                            </p:childTnLst>
                          </p:cTn>
                        </p:par>
                        <p:par>
                          <p:cTn id="8" fill="hold">
                            <p:stCondLst>
                              <p:cond delay="1000"/>
                            </p:stCondLst>
                            <p:childTnLst>
                              <p:par>
                                <p:cTn id="9" presetID="18" presetClass="entr" presetSubtype="6" fill="hold" nodeType="afterEffect">
                                  <p:stCondLst>
                                    <p:cond delay="0"/>
                                  </p:stCondLst>
                                  <p:childTnLst>
                                    <p:set>
                                      <p:cBhvr>
                                        <p:cTn id="10" dur="1" fill="hold">
                                          <p:stCondLst>
                                            <p:cond delay="0"/>
                                          </p:stCondLst>
                                        </p:cTn>
                                        <p:tgtEl>
                                          <p:spTgt spid="66569"/>
                                        </p:tgtEl>
                                        <p:attrNameLst>
                                          <p:attrName>style.visibility</p:attrName>
                                        </p:attrNameLst>
                                      </p:cBhvr>
                                      <p:to>
                                        <p:strVal val="visible"/>
                                      </p:to>
                                    </p:set>
                                    <p:animEffect transition="in" filter="strips(downRight)">
                                      <p:cBhvr>
                                        <p:cTn id="11" dur="1000"/>
                                        <p:tgtEl>
                                          <p:spTgt spid="66569"/>
                                        </p:tgtEl>
                                      </p:cBhvr>
                                    </p:animEffect>
                                  </p:childTnLst>
                                </p:cTn>
                              </p:par>
                            </p:childTnLst>
                          </p:cTn>
                        </p:par>
                        <p:par>
                          <p:cTn id="12" fill="hold">
                            <p:stCondLst>
                              <p:cond delay="2000"/>
                            </p:stCondLst>
                            <p:childTnLst>
                              <p:par>
                                <p:cTn id="13" presetID="4" presetClass="entr" presetSubtype="32" fill="hold" nodeType="afterEffect">
                                  <p:stCondLst>
                                    <p:cond delay="0"/>
                                  </p:stCondLst>
                                  <p:childTnLst>
                                    <p:set>
                                      <p:cBhvr>
                                        <p:cTn id="14" dur="1" fill="hold">
                                          <p:stCondLst>
                                            <p:cond delay="0"/>
                                          </p:stCondLst>
                                        </p:cTn>
                                        <p:tgtEl>
                                          <p:spTgt spid="66568"/>
                                        </p:tgtEl>
                                        <p:attrNameLst>
                                          <p:attrName>style.visibility</p:attrName>
                                        </p:attrNameLst>
                                      </p:cBhvr>
                                      <p:to>
                                        <p:strVal val="visible"/>
                                      </p:to>
                                    </p:set>
                                    <p:animEffect transition="in" filter="box(out)">
                                      <p:cBhvr>
                                        <p:cTn id="15" dur="1000"/>
                                        <p:tgtEl>
                                          <p:spTgt spid="66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pPr eaLnBrk="1" hangingPunct="1"/>
            <a:endParaRPr lang="zh-CN" altLang="en-US"/>
          </a:p>
        </p:txBody>
      </p:sp>
      <p:pic>
        <p:nvPicPr>
          <p:cNvPr id="47107" name="Picture 4" descr="国防历史模板17"/>
          <p:cNvPicPr>
            <a:picLocks noGrp="1" noChangeAspect="1" noChangeArrowheads="1"/>
          </p:cNvPicPr>
          <p:nvPr>
            <p:ph type="body" idx="4294967295"/>
          </p:nvPr>
        </p:nvPicPr>
        <p:blipFill>
          <a:blip r:embed="rId2">
            <a:clrChange>
              <a:clrFrom>
                <a:srgbClr val="1F41CA"/>
              </a:clrFrom>
              <a:clrTo>
                <a:srgbClr val="1F41CA">
                  <a:alpha val="0"/>
                </a:srgbClr>
              </a:clrTo>
            </a:clrChange>
            <a:extLst>
              <a:ext uri="{28A0092B-C50C-407E-A947-70E740481C1C}">
                <a14:useLocalDpi xmlns:a14="http://schemas.microsoft.com/office/drawing/2010/main" val="0"/>
              </a:ext>
            </a:extLst>
          </a:blip>
          <a:srcRect/>
          <a:stretch>
            <a:fillRect/>
          </a:stretch>
        </p:blipFill>
        <p:spPr>
          <a:xfrm>
            <a:off x="381000" y="152400"/>
            <a:ext cx="8213725" cy="4525963"/>
          </a:xfrm>
        </p:spPr>
      </p:pic>
      <p:sp>
        <p:nvSpPr>
          <p:cNvPr id="48132" name="Text Box 4"/>
          <p:cNvSpPr txBox="1">
            <a:spLocks noChangeArrowheads="1"/>
          </p:cNvSpPr>
          <p:nvPr/>
        </p:nvSpPr>
        <p:spPr bwMode="auto">
          <a:xfrm>
            <a:off x="0" y="4800600"/>
            <a:ext cx="9144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tx2"/>
                </a:solidFill>
                <a:ea typeface="方正彩云简体" pitchFamily="2" charset="-122"/>
              </a:rPr>
              <a:t>   西周军事家周公旦所著</a:t>
            </a:r>
            <a:r>
              <a:rPr lang="en-US" altLang="zh-CN" sz="2000">
                <a:solidFill>
                  <a:schemeClr val="tx2"/>
                </a:solidFill>
                <a:ea typeface="方正彩云简体" pitchFamily="2" charset="-122"/>
              </a:rPr>
              <a:t>《</a:t>
            </a:r>
            <a:r>
              <a:rPr lang="zh-CN" altLang="en-US" sz="2000">
                <a:solidFill>
                  <a:schemeClr val="tx2"/>
                </a:solidFill>
                <a:ea typeface="方正彩云简体" pitchFamily="2" charset="-122"/>
              </a:rPr>
              <a:t>周礼</a:t>
            </a:r>
            <a:r>
              <a:rPr lang="en-US" altLang="zh-CN" sz="2000">
                <a:solidFill>
                  <a:schemeClr val="tx2"/>
                </a:solidFill>
                <a:ea typeface="方正彩云简体" pitchFamily="2" charset="-122"/>
              </a:rPr>
              <a:t>》</a:t>
            </a:r>
            <a:r>
              <a:rPr lang="zh-CN" altLang="en-US" sz="2000">
                <a:solidFill>
                  <a:schemeClr val="tx2"/>
                </a:solidFill>
                <a:ea typeface="方正彩云简体" pitchFamily="2" charset="-122"/>
              </a:rPr>
              <a:t>一书，在</a:t>
            </a:r>
            <a:r>
              <a:rPr lang="en-US" altLang="zh-CN" sz="2000">
                <a:solidFill>
                  <a:schemeClr val="tx2"/>
                </a:solidFill>
                <a:ea typeface="方正彩云简体" pitchFamily="2" charset="-122"/>
              </a:rPr>
              <a:t>《</a:t>
            </a:r>
            <a:r>
              <a:rPr lang="zh-CN" altLang="en-US" sz="2000">
                <a:solidFill>
                  <a:schemeClr val="tx2"/>
                </a:solidFill>
                <a:ea typeface="方正彩云简体" pitchFamily="2" charset="-122"/>
              </a:rPr>
              <a:t>地官</a:t>
            </a:r>
            <a:r>
              <a:rPr lang="en-US" altLang="zh-CN" sz="2000">
                <a:solidFill>
                  <a:schemeClr val="tx2"/>
                </a:solidFill>
                <a:ea typeface="方正彩云简体" pitchFamily="2" charset="-122"/>
              </a:rPr>
              <a:t>﹒</a:t>
            </a:r>
            <a:r>
              <a:rPr lang="zh-CN" altLang="en-US" sz="2000">
                <a:solidFill>
                  <a:schemeClr val="tx2"/>
                </a:solidFill>
                <a:ea typeface="方正彩云简体" pitchFamily="2" charset="-122"/>
              </a:rPr>
              <a:t>小司徒</a:t>
            </a:r>
            <a:r>
              <a:rPr lang="en-US" altLang="zh-CN" sz="2000">
                <a:solidFill>
                  <a:schemeClr val="tx2"/>
                </a:solidFill>
                <a:ea typeface="方正彩云简体" pitchFamily="2" charset="-122"/>
              </a:rPr>
              <a:t>》</a:t>
            </a:r>
            <a:r>
              <a:rPr lang="zh-CN" altLang="en-US" sz="2000">
                <a:solidFill>
                  <a:schemeClr val="tx2"/>
                </a:solidFill>
                <a:ea typeface="方正彩云简体" pitchFamily="2" charset="-122"/>
              </a:rPr>
              <a:t>一节中记载：“五人为伍，五伍为两，四两为卒，五卒为旅，五旅为师，五师为军。”这六级组织机构中，最小的单位是“伍”，由</a:t>
            </a:r>
            <a:r>
              <a:rPr lang="en-US" altLang="zh-CN" sz="2000">
                <a:solidFill>
                  <a:schemeClr val="tx2"/>
                </a:solidFill>
                <a:ea typeface="方正彩云简体" pitchFamily="2" charset="-122"/>
              </a:rPr>
              <a:t>5</a:t>
            </a:r>
            <a:r>
              <a:rPr lang="zh-CN" altLang="en-US" sz="2000">
                <a:solidFill>
                  <a:schemeClr val="tx2"/>
                </a:solidFill>
                <a:ea typeface="方正彩云简体" pitchFamily="2" charset="-122"/>
              </a:rPr>
              <a:t>人组成，往上逐级的编制人数为：每“两”</a:t>
            </a:r>
            <a:r>
              <a:rPr lang="en-US" altLang="zh-CN" sz="2000">
                <a:solidFill>
                  <a:schemeClr val="tx2"/>
                </a:solidFill>
                <a:ea typeface="方正彩云简体" pitchFamily="2" charset="-122"/>
              </a:rPr>
              <a:t>25</a:t>
            </a:r>
            <a:r>
              <a:rPr lang="zh-CN" altLang="en-US" sz="2000">
                <a:solidFill>
                  <a:schemeClr val="tx2"/>
                </a:solidFill>
                <a:ea typeface="方正彩云简体" pitchFamily="2" charset="-122"/>
              </a:rPr>
              <a:t>人，每“卒”</a:t>
            </a:r>
            <a:r>
              <a:rPr lang="en-US" altLang="zh-CN" sz="2000">
                <a:solidFill>
                  <a:schemeClr val="tx2"/>
                </a:solidFill>
                <a:ea typeface="方正彩云简体" pitchFamily="2" charset="-122"/>
              </a:rPr>
              <a:t>100</a:t>
            </a:r>
            <a:r>
              <a:rPr lang="zh-CN" altLang="en-US" sz="2000">
                <a:solidFill>
                  <a:schemeClr val="tx2"/>
                </a:solidFill>
                <a:ea typeface="方正彩云简体" pitchFamily="2" charset="-122"/>
              </a:rPr>
              <a:t>人，每“旅”</a:t>
            </a:r>
            <a:r>
              <a:rPr lang="en-US" altLang="zh-CN" sz="2000">
                <a:solidFill>
                  <a:schemeClr val="tx2"/>
                </a:solidFill>
                <a:ea typeface="方正彩云简体" pitchFamily="2" charset="-122"/>
              </a:rPr>
              <a:t>500</a:t>
            </a:r>
            <a:r>
              <a:rPr lang="zh-CN" altLang="en-US" sz="2000">
                <a:solidFill>
                  <a:schemeClr val="tx2"/>
                </a:solidFill>
                <a:ea typeface="方正彩云简体" pitchFamily="2" charset="-122"/>
              </a:rPr>
              <a:t>人，每“师”</a:t>
            </a:r>
            <a:r>
              <a:rPr lang="en-US" altLang="zh-CN" sz="2000">
                <a:solidFill>
                  <a:schemeClr val="tx2"/>
                </a:solidFill>
                <a:ea typeface="方正彩云简体" pitchFamily="2" charset="-122"/>
              </a:rPr>
              <a:t>2500</a:t>
            </a:r>
            <a:r>
              <a:rPr lang="zh-CN" altLang="en-US" sz="2000">
                <a:solidFill>
                  <a:schemeClr val="tx2"/>
                </a:solidFill>
                <a:ea typeface="方正彩云简体" pitchFamily="2" charset="-122"/>
              </a:rPr>
              <a:t>人，每“军”</a:t>
            </a:r>
            <a:r>
              <a:rPr lang="en-US" altLang="zh-CN" sz="2000">
                <a:solidFill>
                  <a:schemeClr val="tx2"/>
                </a:solidFill>
                <a:ea typeface="方正彩云简体" pitchFamily="2" charset="-122"/>
              </a:rPr>
              <a:t>12500</a:t>
            </a:r>
            <a:r>
              <a:rPr lang="zh-CN" altLang="en-US" sz="2000">
                <a:solidFill>
                  <a:schemeClr val="tx2"/>
                </a:solidFill>
                <a:ea typeface="方正彩云简体" pitchFamily="2" charset="-122"/>
              </a:rPr>
              <a:t>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barn(outVertical)">
                                      <p:cBhvr>
                                        <p:cTn id="7"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3" descr="国防历史模板17"/>
          <p:cNvPicPr>
            <a:picLocks noChangeAspect="1" noChangeArrowheads="1"/>
          </p:cNvPicPr>
          <p:nvPr/>
        </p:nvPicPr>
        <p:blipFill>
          <a:blip r:embed="rId2">
            <a:clrChange>
              <a:clrFrom>
                <a:srgbClr val="1F41CA"/>
              </a:clrFrom>
              <a:clrTo>
                <a:srgbClr val="1F41CA">
                  <a:alpha val="0"/>
                </a:srgbClr>
              </a:clrTo>
            </a:clrChange>
            <a:extLst>
              <a:ext uri="{28A0092B-C50C-407E-A947-70E740481C1C}">
                <a14:useLocalDpi xmlns:a14="http://schemas.microsoft.com/office/drawing/2010/main" val="0"/>
              </a:ext>
            </a:extLst>
          </a:blip>
          <a:srcRect/>
          <a:stretch>
            <a:fillRect/>
          </a:stretch>
        </p:blipFill>
        <p:spPr bwMode="auto">
          <a:xfrm>
            <a:off x="1431925" y="1796098"/>
            <a:ext cx="63373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4" descr="国防历史模板18"/>
          <p:cNvPicPr>
            <a:picLocks noChangeAspect="1" noChangeArrowheads="1"/>
          </p:cNvPicPr>
          <p:nvPr/>
        </p:nvPicPr>
        <p:blipFill>
          <a:blip r:embed="rId3">
            <a:clrChange>
              <a:clrFrom>
                <a:srgbClr val="2341C9"/>
              </a:clrFrom>
              <a:clrTo>
                <a:srgbClr val="2341C9">
                  <a:alpha val="0"/>
                </a:srgbClr>
              </a:clrTo>
            </a:clrChange>
            <a:extLst>
              <a:ext uri="{28A0092B-C50C-407E-A947-70E740481C1C}">
                <a14:useLocalDpi xmlns:a14="http://schemas.microsoft.com/office/drawing/2010/main" val="0"/>
              </a:ext>
            </a:extLst>
          </a:blip>
          <a:srcRect/>
          <a:stretch>
            <a:fillRect/>
          </a:stretch>
        </p:blipFill>
        <p:spPr bwMode="auto">
          <a:xfrm>
            <a:off x="1431608" y="1411923"/>
            <a:ext cx="72771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文本框 1"/>
          <p:cNvSpPr txBox="1">
            <a:spLocks noChangeArrowheads="1"/>
          </p:cNvSpPr>
          <p:nvPr/>
        </p:nvSpPr>
        <p:spPr bwMode="auto">
          <a:xfrm>
            <a:off x="269875" y="946150"/>
            <a:ext cx="6308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ea typeface="方正彩云简体" pitchFamily="2" charset="-122"/>
              </a:rPr>
              <a:t>中国古代水平最高的特种兵是谁？</a:t>
            </a:r>
          </a:p>
        </p:txBody>
      </p:sp>
      <p:sp>
        <p:nvSpPr>
          <p:cNvPr id="49157" name="文本框 1"/>
          <p:cNvSpPr txBox="1">
            <a:spLocks noChangeArrowheads="1"/>
          </p:cNvSpPr>
          <p:nvPr/>
        </p:nvSpPr>
        <p:spPr bwMode="auto">
          <a:xfrm>
            <a:off x="0" y="5500688"/>
            <a:ext cx="920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ea typeface="方正彩云简体" pitchFamily="2" charset="-122"/>
              </a:rPr>
              <a:t>宋朝为什么打不过游牧民族？王安石为什么推行</a:t>
            </a:r>
            <a:r>
              <a:rPr lang="en-US" altLang="zh-CN" sz="2800">
                <a:solidFill>
                  <a:schemeClr val="bg1"/>
                </a:solidFill>
                <a:ea typeface="方正彩云简体" pitchFamily="2" charset="-122"/>
              </a:rPr>
              <a:t>《</a:t>
            </a:r>
            <a:r>
              <a:rPr lang="zh-CN" altLang="en-US" sz="2800">
                <a:solidFill>
                  <a:schemeClr val="bg1"/>
                </a:solidFill>
                <a:ea typeface="方正彩云简体" pitchFamily="2" charset="-122"/>
              </a:rPr>
              <a:t>马政</a:t>
            </a:r>
            <a:r>
              <a:rPr lang="en-US" altLang="zh-CN" sz="2800">
                <a:solidFill>
                  <a:schemeClr val="bg1"/>
                </a:solidFill>
                <a:ea typeface="方正彩云简体" pitchFamily="2" charset="-122"/>
              </a:rPr>
              <a:t>》</a:t>
            </a:r>
            <a:endParaRPr lang="zh-CN" altLang="en-US" sz="2800">
              <a:solidFill>
                <a:schemeClr val="bg1"/>
              </a:solidFill>
              <a:ea typeface="方正彩云简体" pitchFamily="2" charset="-122"/>
            </a:endParaRPr>
          </a:p>
        </p:txBody>
      </p:sp>
      <p:sp>
        <p:nvSpPr>
          <p:cNvPr id="49158"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2" name="文本框 1"/>
          <p:cNvSpPr txBox="1"/>
          <p:nvPr/>
        </p:nvSpPr>
        <p:spPr>
          <a:xfrm>
            <a:off x="272945" y="1844675"/>
            <a:ext cx="798195" cy="4572000"/>
          </a:xfrm>
          <a:prstGeom prst="rect">
            <a:avLst/>
          </a:prstGeom>
        </p:spPr>
        <p:txBody>
          <a:bodyPr vert="eaVert">
            <a:spAutoFit/>
            <a:extLst>
              <a:ext uri="{4A0BC546-FE56-4ADE-93B0-CB8AF2F6F144}">
                <wpsdc:textFrameExt xmlns="" xmlns:wpsdc="http://www.wps.cn/officeDocument/2022/drawingmlCustomData" type="text"/>
              </a:ext>
            </a:extLst>
          </a:bodyPr>
          <a:lstStyle/>
          <a:p>
            <a:pPr algn="l"/>
            <a:r>
              <a:rPr lang="zh-CN" altLang="en-US" sz="4000">
                <a:solidFill>
                  <a:srgbClr val="FF0000"/>
                </a:solidFill>
                <a:highlight>
                  <a:srgbClr val="FFFF00"/>
                </a:highlight>
                <a:latin typeface="Arial" panose="020B0604020202020204" pitchFamily="34" charset="0"/>
                <a:ea typeface="微软雅黑" panose="020B0503020204020204" charset="-122"/>
              </a:rPr>
              <a:t>兵</a:t>
            </a:r>
            <a:r>
              <a:rPr lang="en-US" altLang="zh-CN" sz="4000">
                <a:solidFill>
                  <a:srgbClr val="FF0000"/>
                </a:solidFill>
                <a:highlight>
                  <a:srgbClr val="FFFF00"/>
                </a:highlight>
                <a:latin typeface="Arial" panose="020B0604020202020204" pitchFamily="34" charset="0"/>
                <a:ea typeface="微软雅黑" panose="020B0503020204020204" charset="-122"/>
              </a:rPr>
              <a:t> </a:t>
            </a:r>
            <a:r>
              <a:rPr lang="zh-CN" altLang="en-US" sz="4000">
                <a:solidFill>
                  <a:srgbClr val="FF0000"/>
                </a:solidFill>
                <a:highlight>
                  <a:srgbClr val="FFFF00"/>
                </a:highlight>
                <a:latin typeface="Arial" panose="020B0604020202020204" pitchFamily="34" charset="0"/>
                <a:ea typeface="微软雅黑" panose="020B0503020204020204" charset="-122"/>
              </a:rPr>
              <a:t>强</a:t>
            </a:r>
            <a:r>
              <a:rPr lang="en-US" altLang="zh-CN" sz="4000">
                <a:solidFill>
                  <a:srgbClr val="FF0000"/>
                </a:solidFill>
                <a:highlight>
                  <a:srgbClr val="FFFF00"/>
                </a:highlight>
                <a:latin typeface="Arial" panose="020B0604020202020204" pitchFamily="34" charset="0"/>
                <a:ea typeface="微软雅黑" panose="020B0503020204020204" charset="-122"/>
              </a:rPr>
              <a:t> </a:t>
            </a:r>
            <a:r>
              <a:rPr lang="zh-CN" altLang="en-US" sz="4000">
                <a:solidFill>
                  <a:srgbClr val="FF0000"/>
                </a:solidFill>
                <a:highlight>
                  <a:srgbClr val="FFFF00"/>
                </a:highlight>
                <a:latin typeface="Arial" panose="020B0604020202020204" pitchFamily="34" charset="0"/>
                <a:ea typeface="微软雅黑" panose="020B0503020204020204" charset="-122"/>
              </a:rPr>
              <a:t>马</a:t>
            </a:r>
            <a:r>
              <a:rPr lang="en-US" altLang="zh-CN" sz="4000">
                <a:solidFill>
                  <a:srgbClr val="FF0000"/>
                </a:solidFill>
                <a:highlight>
                  <a:srgbClr val="FFFF00"/>
                </a:highlight>
                <a:latin typeface="Arial" panose="020B0604020202020204" pitchFamily="34" charset="0"/>
                <a:ea typeface="微软雅黑" panose="020B0503020204020204" charset="-122"/>
              </a:rPr>
              <a:t> </a:t>
            </a:r>
            <a:r>
              <a:rPr lang="zh-CN" altLang="en-US" sz="4000">
                <a:solidFill>
                  <a:srgbClr val="FF0000"/>
                </a:solidFill>
                <a:highlight>
                  <a:srgbClr val="FFFF00"/>
                </a:highlight>
                <a:latin typeface="Arial" panose="020B0604020202020204" pitchFamily="34" charset="0"/>
                <a:ea typeface="微软雅黑" panose="020B0503020204020204" charset="-122"/>
              </a:rPr>
              <a:t>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arn(outVertical)">
                                      <p:cBhvr>
                                        <p:cTn id="7" dur="500"/>
                                        <p:tgtEl>
                                          <p:spTgt spid="48130"/>
                                        </p:tgtEl>
                                      </p:cBhvr>
                                    </p:animEffect>
                                  </p:childTnLst>
                                  <p:subTnLst>
                                    <p:set>
                                      <p:cBhvr override="childStyle">
                                        <p:cTn dur="1" fill="hold" display="0" masterRel="nextClick" afterEffect="1"/>
                                        <p:tgtEl>
                                          <p:spTgt spid="4813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barn(outVertical)">
                                      <p:cBhvr>
                                        <p:cTn id="12"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0" y="882650"/>
            <a:ext cx="8975725" cy="647700"/>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2</a:t>
            </a:r>
            <a:r>
              <a:rPr lang="zh-CN" altLang="en-US">
                <a:solidFill>
                  <a:schemeClr val="bg1"/>
                </a:solidFill>
                <a:latin typeface="方正大黑简体" panose="02000000000000000000" pitchFamily="2" charset="-122"/>
                <a:ea typeface="方正大黑简体" panose="02000000000000000000" pitchFamily="2" charset="-122"/>
              </a:rPr>
              <a:t>、成熟期</a:t>
            </a: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春秋战国</a:t>
            </a: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公元前</a:t>
            </a:r>
            <a:r>
              <a:rPr lang="en-US" altLang="zh-CN">
                <a:solidFill>
                  <a:schemeClr val="bg1"/>
                </a:solidFill>
                <a:latin typeface="方正大黑简体" panose="02000000000000000000" pitchFamily="2" charset="-122"/>
                <a:ea typeface="方正大黑简体" panose="02000000000000000000" pitchFamily="2" charset="-122"/>
              </a:rPr>
              <a:t>8</a:t>
            </a:r>
            <a:r>
              <a:rPr lang="zh-CN" altLang="en-US">
                <a:solidFill>
                  <a:schemeClr val="bg1"/>
                </a:solidFill>
                <a:latin typeface="方正大黑简体" panose="02000000000000000000" pitchFamily="2" charset="-122"/>
                <a:ea typeface="方正大黑简体" panose="02000000000000000000" pitchFamily="2" charset="-122"/>
              </a:rPr>
              <a:t>世纪到公元前</a:t>
            </a:r>
            <a:r>
              <a:rPr lang="en-US" altLang="zh-CN">
                <a:solidFill>
                  <a:schemeClr val="bg1"/>
                </a:solidFill>
                <a:latin typeface="方正大黑简体" panose="02000000000000000000" pitchFamily="2" charset="-122"/>
                <a:ea typeface="方正大黑简体" panose="02000000000000000000" pitchFamily="2" charset="-122"/>
              </a:rPr>
              <a:t>3</a:t>
            </a:r>
            <a:r>
              <a:rPr lang="zh-CN" altLang="en-US">
                <a:solidFill>
                  <a:schemeClr val="bg1"/>
                </a:solidFill>
                <a:latin typeface="方正大黑简体" panose="02000000000000000000" pitchFamily="2" charset="-122"/>
                <a:ea typeface="方正大黑简体" panose="02000000000000000000" pitchFamily="2" charset="-122"/>
              </a:rPr>
              <a:t>世纪</a:t>
            </a:r>
          </a:p>
        </p:txBody>
      </p:sp>
      <p:pic>
        <p:nvPicPr>
          <p:cNvPr id="19467" name="Picture 11" descr="2007623925530n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312988"/>
            <a:ext cx="4464050" cy="3060700"/>
          </a:xfrm>
          <a:prstGeom prst="rect">
            <a:avLst/>
          </a:prstGeom>
          <a:noFill/>
          <a:ln>
            <a:noFill/>
          </a:ln>
          <a:effectLst>
            <a:outerShdw dist="102388" dir="1784743"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9"/>
          <p:cNvGrpSpPr/>
          <p:nvPr/>
        </p:nvGrpSpPr>
        <p:grpSpPr bwMode="auto">
          <a:xfrm>
            <a:off x="5003800" y="1268413"/>
            <a:ext cx="3671888" cy="4752975"/>
            <a:chOff x="3152" y="799"/>
            <a:chExt cx="2313" cy="2994"/>
          </a:xfrm>
        </p:grpSpPr>
        <p:pic>
          <p:nvPicPr>
            <p:cNvPr id="5018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 y="799"/>
              <a:ext cx="2313" cy="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Rectangle 14"/>
            <p:cNvSpPr>
              <a:spLocks noChangeArrowheads="1"/>
            </p:cNvSpPr>
            <p:nvPr/>
          </p:nvSpPr>
          <p:spPr bwMode="auto">
            <a:xfrm>
              <a:off x="3824" y="3444"/>
              <a:ext cx="1369" cy="349"/>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400">
                  <a:solidFill>
                    <a:schemeClr val="bg1"/>
                  </a:solidFill>
                  <a:latin typeface="黑体" panose="02010609060101010101" pitchFamily="49" charset="-122"/>
                  <a:ea typeface="黑体" panose="02010609060101010101" pitchFamily="49" charset="-122"/>
                </a:rPr>
                <a:t>孙　　武</a:t>
              </a:r>
            </a:p>
          </p:txBody>
        </p:sp>
      </p:grpSp>
      <p:sp>
        <p:nvSpPr>
          <p:cNvPr id="50181" name="Rectangle 17"/>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5018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left)">
                                      <p:cBhvr>
                                        <p:cTn id="7" dur="1000"/>
                                        <p:tgtEl>
                                          <p:spTgt spid="19459">
                                            <p:txEl>
                                              <p:pRg st="0" end="0"/>
                                            </p:txEl>
                                          </p:spTgt>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9467"/>
                                        </p:tgtEl>
                                        <p:attrNameLst>
                                          <p:attrName>style.visibility</p:attrName>
                                        </p:attrNameLst>
                                      </p:cBhvr>
                                      <p:to>
                                        <p:strVal val="visible"/>
                                      </p:to>
                                    </p:set>
                                    <p:anim calcmode="lin" valueType="num">
                                      <p:cBhvr>
                                        <p:cTn id="11" dur="1000" fill="hold"/>
                                        <p:tgtEl>
                                          <p:spTgt spid="19467"/>
                                        </p:tgtEl>
                                        <p:attrNameLst>
                                          <p:attrName>ppt_w</p:attrName>
                                        </p:attrNameLst>
                                      </p:cBhvr>
                                      <p:tavLst>
                                        <p:tav tm="0">
                                          <p:val>
                                            <p:fltVal val="0"/>
                                          </p:val>
                                        </p:tav>
                                        <p:tav tm="100000">
                                          <p:val>
                                            <p:strVal val="#ppt_w"/>
                                          </p:val>
                                        </p:tav>
                                      </p:tavLst>
                                    </p:anim>
                                    <p:anim calcmode="lin" valueType="num">
                                      <p:cBhvr>
                                        <p:cTn id="12" dur="1000" fill="hold"/>
                                        <p:tgtEl>
                                          <p:spTgt spid="19467"/>
                                        </p:tgtEl>
                                        <p:attrNameLst>
                                          <p:attrName>ppt_h</p:attrName>
                                        </p:attrNameLst>
                                      </p:cBhvr>
                                      <p:tavLst>
                                        <p:tav tm="0">
                                          <p:val>
                                            <p:fltVal val="0"/>
                                          </p:val>
                                        </p:tav>
                                        <p:tav tm="100000">
                                          <p:val>
                                            <p:strVal val="#ppt_h"/>
                                          </p:val>
                                        </p:tav>
                                      </p:tavLst>
                                    </p:anim>
                                  </p:childTnLst>
                                </p:cTn>
                              </p:par>
                            </p:childTnLst>
                          </p:cTn>
                        </p:par>
                        <p:par>
                          <p:cTn id="13" fill="hold">
                            <p:stCondLst>
                              <p:cond delay="20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02" name="内容占位符 2"/>
          <p:cNvSpPr>
            <a:spLocks noGrp="1" noChangeArrowheads="1"/>
          </p:cNvSpPr>
          <p:nvPr>
            <p:ph idx="1"/>
          </p:nvPr>
        </p:nvSpPr>
        <p:spPr>
          <a:xfrm>
            <a:off x="304800" y="2590800"/>
            <a:ext cx="8229600" cy="4525963"/>
          </a:xfrm>
        </p:spPr>
        <p:txBody>
          <a:bodyPr/>
          <a:lstStyle/>
          <a:p>
            <a:r>
              <a:rPr lang="zh-CN" altLang="en-US" sz="2000" b="1"/>
              <a:t>    商鞅变法时推出了军功爵制，这是世界上最早的军衔制，它分为从“公士”到“彻侯”的二十级，级别越高，地位和待遇就越高，有爵位的人有更多机会当官、为吏；一旦犯法，爵位还可以用来赎罪和减刑，就连不同爵位的伙食都不一样；即使你战死沙场，爵位以及与爵位挂钩的各种待遇，也可以由家人继承。</a:t>
            </a:r>
            <a:endParaRPr lang="en-US" altLang="zh-CN" sz="2000" b="1"/>
          </a:p>
          <a:p>
            <a:r>
              <a:rPr lang="zh-CN" altLang="en-US" sz="2000" b="1"/>
              <a:t>    也正因此，斩首换爵的渴望深深渗入了每一个秦军士卒的血液，它也成为激励秦军士气最有效手段。有纵横家描述，战场上的秦人不穿铠甲，左手提着人头、右手夹着俘虏，疯狂追逐着丢盔弃甲的败军。</a:t>
            </a:r>
            <a:endParaRPr lang="en-US" altLang="zh-CN" sz="2000" b="1"/>
          </a:p>
          <a:p>
            <a:r>
              <a:rPr lang="zh-CN" altLang="en-US" sz="2000"/>
              <a:t>    </a:t>
            </a:r>
            <a:r>
              <a:rPr lang="zh-CN" altLang="en-US" sz="2000" b="1"/>
              <a:t>战斗胜利了，秦军士卒将斩获的敌军人头血淋淋地排列在空地上，军吏们捏着鼻子赶着苍蝇逐一进行鉴定，这道程序叫“暴（</a:t>
            </a:r>
            <a:r>
              <a:rPr lang="en-US" altLang="zh-CN" sz="2000" b="1"/>
              <a:t>pu</a:t>
            </a:r>
            <a:r>
              <a:rPr lang="zh-CN" altLang="en-US" sz="2000" b="1"/>
              <a:t>）首”或者“验首”：“以战故，暴首三，乃校三日，将军以不疑致士大夫劳爵。”评比结束后你换回了“公士”的爵位。</a:t>
            </a:r>
          </a:p>
        </p:txBody>
      </p:sp>
      <p:pic>
        <p:nvPicPr>
          <p:cNvPr id="51203" name="Picture 2" descr="C:\Users\dh\Pictures\t0134dfd226ad2c95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214313"/>
            <a:ext cx="279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C:\Users\dh\Pictures\t01db1122fea5c697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75" y="714375"/>
            <a:ext cx="27940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C:\Users\dh\Pictures\t011c421c75dfc12a9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938" y="928688"/>
            <a:ext cx="2011362"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extBox 9"/>
          <p:cNvSpPr txBox="1">
            <a:spLocks noChangeArrowheads="1"/>
          </p:cNvSpPr>
          <p:nvPr/>
        </p:nvSpPr>
        <p:spPr bwMode="auto">
          <a:xfrm>
            <a:off x="146050" y="714375"/>
            <a:ext cx="674688"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tx2"/>
                </a:solidFill>
                <a:ea typeface="方正彩云简体" pitchFamily="2" charset="-122"/>
              </a:rPr>
              <a:t>军功爵制</a:t>
            </a:r>
          </a:p>
        </p:txBody>
      </p:sp>
      <p:sp>
        <p:nvSpPr>
          <p:cNvPr id="50184" name="文本框 1"/>
          <p:cNvSpPr txBox="1">
            <a:spLocks noChangeArrowheads="1"/>
          </p:cNvSpPr>
          <p:nvPr/>
        </p:nvSpPr>
        <p:spPr bwMode="auto">
          <a:xfrm>
            <a:off x="8429625" y="142875"/>
            <a:ext cx="571500" cy="5078413"/>
          </a:xfrm>
          <a:prstGeom prst="rect">
            <a:avLst/>
          </a:prstGeom>
          <a:noFill/>
          <a:ln w="9525">
            <a:solidFill>
              <a:srgbClr val="FF0000"/>
            </a:solidFill>
            <a:miter lim="800000"/>
          </a:ln>
          <a:effectLst>
            <a:outerShdw blurRad="50800" dist="50800" dir="5400000" algn="ctr" rotWithShape="0">
              <a:schemeClr val="bg1"/>
            </a:outerShdw>
          </a:effectLst>
        </p:spPr>
        <p:txBody>
          <a:bodyPr>
            <a:spAutoFit/>
          </a:bodyPr>
          <a:lstStyle/>
          <a:p>
            <a:pPr eaLnBrk="1" hangingPunct="1">
              <a:buFont typeface="Arial" panose="020B0604020202020204" pitchFamily="34" charset="0"/>
              <a:buNone/>
              <a:defRPr/>
            </a:pPr>
            <a:r>
              <a:rPr lang="zh-CN" altLang="en-US" sz="3600" dirty="0"/>
              <a:t>世卿制   变  官僚制</a:t>
            </a:r>
          </a:p>
        </p:txBody>
      </p:sp>
      <p:cxnSp>
        <p:nvCxnSpPr>
          <p:cNvPr id="51208" name="直接连接符 2"/>
          <p:cNvCxnSpPr>
            <a:cxnSpLocks noChangeShapeType="1"/>
          </p:cNvCxnSpPr>
          <p:nvPr/>
        </p:nvCxnSpPr>
        <p:spPr bwMode="auto">
          <a:xfrm flipV="1">
            <a:off x="6059488" y="549275"/>
            <a:ext cx="673100" cy="9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cxnSp>
      <p:cxnSp>
        <p:nvCxnSpPr>
          <p:cNvPr id="51209" name="直接箭头连接符 16"/>
          <p:cNvCxnSpPr>
            <a:cxnSpLocks noChangeShapeType="1"/>
          </p:cNvCxnSpPr>
          <p:nvPr/>
        </p:nvCxnSpPr>
        <p:spPr bwMode="auto">
          <a:xfrm rot="5400000">
            <a:off x="8715375" y="2214563"/>
            <a:ext cx="0" cy="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cxnSp>
      <p:sp>
        <p:nvSpPr>
          <p:cNvPr id="51210" name="下箭头 18"/>
          <p:cNvSpPr>
            <a:spLocks noChangeArrowheads="1"/>
          </p:cNvSpPr>
          <p:nvPr/>
        </p:nvSpPr>
        <p:spPr bwMode="auto">
          <a:xfrm>
            <a:off x="8786813" y="1714500"/>
            <a:ext cx="46037" cy="500063"/>
          </a:xfrm>
          <a:prstGeom prst="downArrow">
            <a:avLst>
              <a:gd name="adj1" fmla="val 50000"/>
              <a:gd name="adj2" fmla="val 4893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51211" name="下箭头 19"/>
          <p:cNvSpPr>
            <a:spLocks noChangeArrowheads="1"/>
          </p:cNvSpPr>
          <p:nvPr/>
        </p:nvSpPr>
        <p:spPr bwMode="auto">
          <a:xfrm>
            <a:off x="8715375" y="1714500"/>
            <a:ext cx="71438" cy="500063"/>
          </a:xfrm>
          <a:prstGeom prst="downArrow">
            <a:avLst>
              <a:gd name="adj1" fmla="val 50000"/>
              <a:gd name="adj2" fmla="val 4955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51212" name="下箭头 20"/>
          <p:cNvSpPr>
            <a:spLocks noChangeArrowheads="1"/>
          </p:cNvSpPr>
          <p:nvPr/>
        </p:nvSpPr>
        <p:spPr bwMode="auto">
          <a:xfrm>
            <a:off x="8715375" y="1714500"/>
            <a:ext cx="46038" cy="500063"/>
          </a:xfrm>
          <a:prstGeom prst="downArrow">
            <a:avLst>
              <a:gd name="adj1" fmla="val 50000"/>
              <a:gd name="adj2" fmla="val 4892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51213" name="下箭头 21"/>
          <p:cNvSpPr>
            <a:spLocks noChangeArrowheads="1"/>
          </p:cNvSpPr>
          <p:nvPr/>
        </p:nvSpPr>
        <p:spPr bwMode="auto">
          <a:xfrm flipH="1">
            <a:off x="8715375" y="1714500"/>
            <a:ext cx="71438" cy="500063"/>
          </a:xfrm>
          <a:prstGeom prst="downArrow">
            <a:avLst>
              <a:gd name="adj1" fmla="val 50000"/>
              <a:gd name="adj2" fmla="val 4955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51214" name="TextBox 22"/>
          <p:cNvSpPr txBox="1">
            <a:spLocks noChangeArrowheads="1"/>
          </p:cNvSpPr>
          <p:nvPr/>
        </p:nvSpPr>
        <p:spPr bwMode="auto">
          <a:xfrm>
            <a:off x="3643313" y="142875"/>
            <a:ext cx="4303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tx2"/>
                </a:solidFill>
                <a:ea typeface="方正彩云简体" pitchFamily="2" charset="-122"/>
              </a:rPr>
              <a:t>官僚政治打败贵族政治</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684213" y="1196975"/>
            <a:ext cx="6049962" cy="647700"/>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3</a:t>
            </a:r>
            <a:r>
              <a:rPr lang="zh-CN" altLang="en-US">
                <a:solidFill>
                  <a:schemeClr val="bg1"/>
                </a:solidFill>
                <a:latin typeface="方正大黑简体" panose="02000000000000000000" pitchFamily="2" charset="-122"/>
                <a:ea typeface="方正大黑简体" panose="02000000000000000000" pitchFamily="2" charset="-122"/>
              </a:rPr>
              <a:t>、丰富发展期（秦汉到隋唐）</a:t>
            </a:r>
          </a:p>
        </p:txBody>
      </p:sp>
      <p:sp>
        <p:nvSpPr>
          <p:cNvPr id="52227" name="Rectangle 15"/>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grpSp>
        <p:nvGrpSpPr>
          <p:cNvPr id="2" name="Group 17"/>
          <p:cNvGrpSpPr/>
          <p:nvPr/>
        </p:nvGrpSpPr>
        <p:grpSpPr bwMode="auto">
          <a:xfrm>
            <a:off x="1187450" y="1706563"/>
            <a:ext cx="7058025" cy="4386262"/>
            <a:chOff x="748" y="985"/>
            <a:chExt cx="4446" cy="2763"/>
          </a:xfrm>
        </p:grpSpPr>
        <p:pic>
          <p:nvPicPr>
            <p:cNvPr id="5223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 y="985"/>
              <a:ext cx="4446" cy="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16"/>
            <p:cNvSpPr>
              <a:spLocks noChangeArrowheads="1"/>
            </p:cNvSpPr>
            <p:nvPr/>
          </p:nvSpPr>
          <p:spPr bwMode="auto">
            <a:xfrm>
              <a:off x="2064" y="3385"/>
              <a:ext cx="1678" cy="36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400" b="0">
                  <a:solidFill>
                    <a:schemeClr val="bg1"/>
                  </a:solidFill>
                  <a:latin typeface="方正大黑简体" panose="02000000000000000000" pitchFamily="2" charset="-122"/>
                  <a:ea typeface="方正大黑简体" panose="02000000000000000000" pitchFamily="2" charset="-122"/>
                </a:rPr>
                <a:t>赤壁之战示意图</a:t>
              </a:r>
            </a:p>
          </p:txBody>
        </p:sp>
      </p:grpSp>
      <p:sp>
        <p:nvSpPr>
          <p:cNvPr id="52229"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3" name="文本框 2"/>
          <p:cNvSpPr txBox="1"/>
          <p:nvPr/>
        </p:nvSpPr>
        <p:spPr>
          <a:xfrm>
            <a:off x="4939030" y="613410"/>
            <a:ext cx="4265930" cy="583565"/>
          </a:xfrm>
          <a:prstGeom prst="rect">
            <a:avLst/>
          </a:prstGeom>
          <a:noFill/>
        </p:spPr>
        <p:txBody>
          <a:bodyPr wrap="none" rtlCol="0">
            <a:spAutoFit/>
          </a:bodyPr>
          <a:lstStyle/>
          <a:p>
            <a:r>
              <a:rPr lang="zh-CN" altLang="en-US" sz="3200">
                <a:solidFill>
                  <a:schemeClr val="bg1"/>
                </a:solidFill>
              </a:rPr>
              <a:t>最开放的是哪个朝代？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483">
                                            <p:bg/>
                                          </p:spTgt>
                                        </p:tgtEl>
                                        <p:attrNameLst>
                                          <p:attrName>style.visibility</p:attrName>
                                        </p:attrNameLst>
                                      </p:cBhvr>
                                      <p:to>
                                        <p:strVal val="visible"/>
                                      </p:to>
                                    </p:set>
                                    <p:animEffect transition="in" filter="wipe(left)">
                                      <p:cBhvr>
                                        <p:cTn id="7" dur="1000"/>
                                        <p:tgtEl>
                                          <p:spTgt spid="20483">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0483">
                                            <p:txEl>
                                              <p:pRg st="0" end="0"/>
                                            </p:txEl>
                                          </p:spTgt>
                                        </p:tgtEl>
                                        <p:attrNameLst>
                                          <p:attrName>style.visibility</p:attrName>
                                        </p:attrNameLst>
                                      </p:cBhvr>
                                      <p:to>
                                        <p:strVal val="visible"/>
                                      </p:to>
                                    </p:set>
                                    <p:animEffect transition="in" filter="wipe(left)">
                                      <p:cBhvr>
                                        <p:cTn id="11" dur="1000"/>
                                        <p:tgtEl>
                                          <p:spTgt spid="2048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67665" y="433070"/>
            <a:ext cx="8443595" cy="5012055"/>
          </a:xfrm>
        </p:spPr>
        <p:txBody>
          <a:bodyPr/>
          <a:lstStyle/>
          <a:p>
            <a:pPr marL="0" indent="0">
              <a:buNone/>
            </a:pPr>
            <a:r>
              <a:rPr lang="zh-CN" altLang="en-US" sz="2800">
                <a:solidFill>
                  <a:schemeClr val="tx1"/>
                </a:solidFill>
                <a:sym typeface="+mn-ea"/>
              </a:rPr>
              <a:t>盛唐有融汇天下为我所用的气派：今日</a:t>
            </a:r>
            <a:r>
              <a:rPr lang="zh-CN" altLang="en-US" sz="2800"/>
              <a:t>中国重回大唐长安</a:t>
            </a:r>
            <a:r>
              <a:rPr lang="en-US" altLang="zh-CN" sz="2800"/>
              <a:t>   </a:t>
            </a:r>
          </a:p>
          <a:p>
            <a:r>
              <a:rPr lang="zh-CN" altLang="en-US" sz="2800"/>
              <a:t>唐朝，是中国最开放的一个时代，根据统计，当时的长安居住人口超过了100万，是当时世界人口最密集的城市，而当时的外国人占据了5%的人口，意思是达到5万。</a:t>
            </a:r>
          </a:p>
          <a:p>
            <a:r>
              <a:rPr lang="zh-CN" altLang="en-US" sz="2800"/>
              <a:t>   即使现在中国北京的人口中，外国人的比例也只有1%，那么这么多外国人来到中国是干什么呢？首先是因为科举，在很多外国人的眼中，是可以通过考试在大唐任职的，当时外国人对中国的向往，达到了一个惊人的地步，即使是现在的纽约也没有办法想抗衡，看来一个国家的强盛才会带来这样的盛况，要是你贫穷，那么谁都不会过来。</a:t>
            </a:r>
          </a:p>
          <a:p>
            <a:endParaRPr lang="zh-CN" altLang="en-US"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431925" y="2628900"/>
            <a:ext cx="6280150" cy="641350"/>
          </a:xfrm>
          <a:effectLst>
            <a:outerShdw dist="17961" dir="2700000" algn="ctr" rotWithShape="0">
              <a:schemeClr val="tx1"/>
            </a:outerShdw>
          </a:effectLst>
        </p:spPr>
        <p:txBody>
          <a:bodyPr wrap="none" anchor="t">
            <a:spAutoFit/>
          </a:bodyPr>
          <a:lstStyle/>
          <a:p>
            <a:pPr eaLnBrk="1" hangingPunct="1">
              <a:lnSpc>
                <a:spcPct val="90000"/>
              </a:lnSpc>
            </a:pPr>
            <a:r>
              <a:rPr lang="zh-CN" altLang="en-US" sz="4000" b="1">
                <a:solidFill>
                  <a:srgbClr val="FFFF00"/>
                </a:solidFill>
                <a:ea typeface="华文中宋" panose="02010600040101010101" pitchFamily="2" charset="-122"/>
              </a:rPr>
              <a:t>一、军事思想的形成与发展</a:t>
            </a:r>
          </a:p>
        </p:txBody>
      </p:sp>
      <p:sp>
        <p:nvSpPr>
          <p:cNvPr id="9219"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ppt_w</p:attrName>
                                        </p:attrNameLst>
                                      </p:cBhvr>
                                      <p:tavLst>
                                        <p:tav tm="0">
                                          <p:val>
                                            <p:fltVal val="0"/>
                                          </p:val>
                                        </p:tav>
                                        <p:tav tm="100000">
                                          <p:val>
                                            <p:strVal val="#ppt_w"/>
                                          </p:val>
                                        </p:tav>
                                      </p:tavLst>
                                    </p:anim>
                                    <p:anim calcmode="lin" valueType="num">
                                      <p:cBhvr>
                                        <p:cTn id="8" dur="1000" fill="hold"/>
                                        <p:tgtEl>
                                          <p:spTgt spid="5122"/>
                                        </p:tgtEl>
                                        <p:attrNameLst>
                                          <p:attrName>ppt_h</p:attrName>
                                        </p:attrNameLst>
                                      </p:cBhvr>
                                      <p:tavLst>
                                        <p:tav tm="0">
                                          <p:val>
                                            <p:fltVal val="0"/>
                                          </p:val>
                                        </p:tav>
                                        <p:tav tm="100000">
                                          <p:val>
                                            <p:strVal val="#ppt_h"/>
                                          </p:val>
                                        </p:tav>
                                      </p:tavLst>
                                    </p:anim>
                                    <p:animEffect transition="in" filter="fade">
                                      <p:cBhvr>
                                        <p:cTn id="9"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6"/>
          <p:cNvSpPr>
            <a:spLocks noGrp="1" noChangeArrowheads="1"/>
          </p:cNvSpPr>
          <p:nvPr>
            <p:ph idx="1"/>
          </p:nvPr>
        </p:nvSpPr>
        <p:spPr>
          <a:xfrm>
            <a:off x="1503045" y="1230630"/>
            <a:ext cx="6093460" cy="534670"/>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3</a:t>
            </a:r>
            <a:r>
              <a:rPr lang="zh-CN" altLang="en-US">
                <a:solidFill>
                  <a:schemeClr val="bg1"/>
                </a:solidFill>
                <a:latin typeface="方正大黑简体" panose="02000000000000000000" pitchFamily="2" charset="-122"/>
                <a:ea typeface="方正大黑简体" panose="02000000000000000000" pitchFamily="2" charset="-122"/>
              </a:rPr>
              <a:t>、丰富发展期（秦汉到隋唐）</a:t>
            </a:r>
          </a:p>
        </p:txBody>
      </p:sp>
      <p:sp>
        <p:nvSpPr>
          <p:cNvPr id="53251" name="Rectangle 18"/>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grpSp>
        <p:nvGrpSpPr>
          <p:cNvPr id="2" name="Group 20"/>
          <p:cNvGrpSpPr/>
          <p:nvPr/>
        </p:nvGrpSpPr>
        <p:grpSpPr bwMode="auto">
          <a:xfrm>
            <a:off x="2014538" y="1765300"/>
            <a:ext cx="7129462" cy="4175125"/>
            <a:chOff x="703" y="1117"/>
            <a:chExt cx="4491" cy="2630"/>
          </a:xfrm>
        </p:grpSpPr>
        <p:pic>
          <p:nvPicPr>
            <p:cNvPr id="53258"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1117"/>
              <a:ext cx="4491" cy="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Rectangle 19"/>
            <p:cNvSpPr>
              <a:spLocks noChangeArrowheads="1"/>
            </p:cNvSpPr>
            <p:nvPr/>
          </p:nvSpPr>
          <p:spPr bwMode="auto">
            <a:xfrm>
              <a:off x="2109" y="3430"/>
              <a:ext cx="1587" cy="31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400" b="0">
                  <a:solidFill>
                    <a:schemeClr val="bg1"/>
                  </a:solidFill>
                  <a:latin typeface="方正大黑简体" panose="02000000000000000000" pitchFamily="2" charset="-122"/>
                  <a:ea typeface="方正大黑简体" panose="02000000000000000000" pitchFamily="2" charset="-122"/>
                </a:rPr>
                <a:t>淝水之战示意图</a:t>
              </a:r>
            </a:p>
          </p:txBody>
        </p:sp>
      </p:grpSp>
      <p:sp>
        <p:nvSpPr>
          <p:cNvPr id="53253"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53254" name="文本框 2"/>
          <p:cNvSpPr txBox="1">
            <a:spLocks noChangeArrowheads="1"/>
          </p:cNvSpPr>
          <p:nvPr/>
        </p:nvSpPr>
        <p:spPr bwMode="auto">
          <a:xfrm>
            <a:off x="0" y="1698625"/>
            <a:ext cx="1970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ea typeface="方正彩云简体" pitchFamily="2" charset="-122"/>
              </a:rPr>
              <a:t>西汉陈汤：</a:t>
            </a:r>
          </a:p>
        </p:txBody>
      </p:sp>
      <p:sp>
        <p:nvSpPr>
          <p:cNvPr id="53255" name="文本框 5"/>
          <p:cNvSpPr txBox="1">
            <a:spLocks noChangeArrowheads="1"/>
          </p:cNvSpPr>
          <p:nvPr/>
        </p:nvSpPr>
        <p:spPr bwMode="auto">
          <a:xfrm>
            <a:off x="0" y="2219325"/>
            <a:ext cx="23272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ea typeface="方正彩云简体" pitchFamily="2" charset="-122"/>
                <a:sym typeface="宋体" panose="02010600030101010101" pitchFamily="2" charset="-122"/>
              </a:rPr>
              <a:t>明犯强汉者，</a:t>
            </a:r>
            <a:endParaRPr lang="zh-CN" altLang="en-US" sz="2800">
              <a:solidFill>
                <a:srgbClr val="FFFF00"/>
              </a:solidFill>
              <a:ea typeface="方正彩云简体" pitchFamily="2" charset="-122"/>
            </a:endParaRPr>
          </a:p>
          <a:p>
            <a:pPr eaLnBrk="1" hangingPunct="1">
              <a:spcBef>
                <a:spcPct val="0"/>
              </a:spcBef>
              <a:buFontTx/>
              <a:buNone/>
            </a:pPr>
            <a:r>
              <a:rPr lang="zh-CN" altLang="en-US" sz="2800">
                <a:solidFill>
                  <a:srgbClr val="FFFF00"/>
                </a:solidFill>
                <a:ea typeface="方正彩云简体" pitchFamily="2" charset="-122"/>
                <a:sym typeface="宋体" panose="02010600030101010101" pitchFamily="2" charset="-122"/>
              </a:rPr>
              <a:t>虽远必诛。</a:t>
            </a:r>
          </a:p>
        </p:txBody>
      </p:sp>
      <p:sp>
        <p:nvSpPr>
          <p:cNvPr id="53256" name="文本框 6"/>
          <p:cNvSpPr txBox="1">
            <a:spLocks noChangeArrowheads="1"/>
          </p:cNvSpPr>
          <p:nvPr/>
        </p:nvSpPr>
        <p:spPr bwMode="auto">
          <a:xfrm>
            <a:off x="0" y="3490913"/>
            <a:ext cx="19700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ea typeface="方正彩云简体" pitchFamily="2" charset="-122"/>
              </a:rPr>
              <a:t>东汉班彪：</a:t>
            </a:r>
          </a:p>
        </p:txBody>
      </p:sp>
      <p:sp>
        <p:nvSpPr>
          <p:cNvPr id="53257" name="文本框 7"/>
          <p:cNvSpPr txBox="1">
            <a:spLocks noChangeArrowheads="1"/>
          </p:cNvSpPr>
          <p:nvPr/>
        </p:nvSpPr>
        <p:spPr bwMode="auto">
          <a:xfrm>
            <a:off x="0" y="4013200"/>
            <a:ext cx="23272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ea typeface="方正彩云简体" pitchFamily="2" charset="-122"/>
              </a:rPr>
              <a:t>凡日月所照，</a:t>
            </a:r>
          </a:p>
          <a:p>
            <a:pPr eaLnBrk="1" hangingPunct="1">
              <a:spcBef>
                <a:spcPct val="0"/>
              </a:spcBef>
              <a:buFontTx/>
              <a:buNone/>
            </a:pPr>
            <a:r>
              <a:rPr lang="zh-CN" altLang="en-US" sz="2800">
                <a:solidFill>
                  <a:srgbClr val="FFFF00"/>
                </a:solidFill>
                <a:ea typeface="方正彩云简体" pitchFamily="2" charset="-122"/>
              </a:rPr>
              <a:t>江河所至，</a:t>
            </a:r>
          </a:p>
          <a:p>
            <a:pPr eaLnBrk="1" hangingPunct="1">
              <a:spcBef>
                <a:spcPct val="0"/>
              </a:spcBef>
              <a:buFontTx/>
              <a:buNone/>
            </a:pPr>
            <a:r>
              <a:rPr lang="zh-CN" altLang="en-US" sz="2800">
                <a:solidFill>
                  <a:srgbClr val="FFFF00"/>
                </a:solidFill>
                <a:ea typeface="方正彩云简体" pitchFamily="2" charset="-122"/>
              </a:rPr>
              <a:t>皆为汉土。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54275" name="Rectangle 9"/>
          <p:cNvSpPr>
            <a:spLocks noGrp="1" noChangeArrowheads="1"/>
          </p:cNvSpPr>
          <p:nvPr>
            <p:ph idx="1"/>
          </p:nvPr>
        </p:nvSpPr>
        <p:spPr>
          <a:xfrm>
            <a:off x="684213" y="1196975"/>
            <a:ext cx="6049962" cy="647700"/>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3</a:t>
            </a:r>
            <a:r>
              <a:rPr lang="zh-CN" altLang="en-US">
                <a:solidFill>
                  <a:schemeClr val="bg1"/>
                </a:solidFill>
                <a:latin typeface="方正大黑简体" panose="02000000000000000000" pitchFamily="2" charset="-122"/>
                <a:ea typeface="方正大黑简体" panose="02000000000000000000" pitchFamily="2" charset="-122"/>
              </a:rPr>
              <a:t>、丰富发展期（秦汉到隋唐）</a:t>
            </a:r>
          </a:p>
        </p:txBody>
      </p:sp>
      <p:sp>
        <p:nvSpPr>
          <p:cNvPr id="54276"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grpSp>
        <p:nvGrpSpPr>
          <p:cNvPr id="3" name="Group 10"/>
          <p:cNvGrpSpPr/>
          <p:nvPr/>
        </p:nvGrpSpPr>
        <p:grpSpPr bwMode="auto">
          <a:xfrm>
            <a:off x="131763" y="1844675"/>
            <a:ext cx="2520950" cy="3960813"/>
            <a:chOff x="3878" y="800"/>
            <a:chExt cx="1621" cy="2857"/>
          </a:xfrm>
        </p:grpSpPr>
        <p:sp>
          <p:nvSpPr>
            <p:cNvPr id="54284" name="Rectangle 5"/>
            <p:cNvSpPr>
              <a:spLocks noChangeArrowheads="1"/>
            </p:cNvSpPr>
            <p:nvPr/>
          </p:nvSpPr>
          <p:spPr bwMode="auto">
            <a:xfrm>
              <a:off x="4150" y="3340"/>
              <a:ext cx="1089" cy="31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400">
                  <a:solidFill>
                    <a:schemeClr val="bg1"/>
                  </a:solidFill>
                  <a:latin typeface="黑体" panose="02010609060101010101" pitchFamily="49" charset="-122"/>
                  <a:ea typeface="黑体" panose="02010609060101010101" pitchFamily="49" charset="-122"/>
                  <a:sym typeface="宋体" panose="02010600030101010101" pitchFamily="2" charset="-122"/>
                </a:rPr>
                <a:t>诸 葛 亮</a:t>
              </a:r>
            </a:p>
          </p:txBody>
        </p:sp>
        <p:pic>
          <p:nvPicPr>
            <p:cNvPr id="5428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 y="800"/>
              <a:ext cx="1621" cy="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278" name="文本框 7"/>
          <p:cNvSpPr txBox="1">
            <a:spLocks noChangeArrowheads="1"/>
          </p:cNvSpPr>
          <p:nvPr/>
        </p:nvSpPr>
        <p:spPr bwMode="auto">
          <a:xfrm>
            <a:off x="2597150" y="2035175"/>
            <a:ext cx="353536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8800" b="0">
                <a:solidFill>
                  <a:schemeClr val="bg1"/>
                </a:solidFill>
                <a:latin typeface="华文行楷" panose="02010800040101010101" pitchFamily="2" charset="-122"/>
                <a:ea typeface="华文行楷" panose="02010800040101010101" pitchFamily="2" charset="-122"/>
              </a:rPr>
              <a:t>隆中对</a:t>
            </a:r>
          </a:p>
        </p:txBody>
      </p:sp>
      <p:grpSp>
        <p:nvGrpSpPr>
          <p:cNvPr id="5" name="Group 18"/>
          <p:cNvGrpSpPr/>
          <p:nvPr/>
        </p:nvGrpSpPr>
        <p:grpSpPr bwMode="auto">
          <a:xfrm>
            <a:off x="6132513" y="1717675"/>
            <a:ext cx="3011487" cy="4286250"/>
            <a:chOff x="3515" y="1138"/>
            <a:chExt cx="1897" cy="2700"/>
          </a:xfrm>
        </p:grpSpPr>
        <p:sp>
          <p:nvSpPr>
            <p:cNvPr id="54282" name="Rectangle 14"/>
            <p:cNvSpPr>
              <a:spLocks noChangeArrowheads="1"/>
            </p:cNvSpPr>
            <p:nvPr/>
          </p:nvSpPr>
          <p:spPr bwMode="auto">
            <a:xfrm>
              <a:off x="4060" y="3430"/>
              <a:ext cx="907" cy="40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400">
                  <a:solidFill>
                    <a:schemeClr val="bg1"/>
                  </a:solidFill>
                  <a:latin typeface="黑体" panose="02010609060101010101" pitchFamily="49" charset="-122"/>
                  <a:ea typeface="黑体" panose="02010609060101010101" pitchFamily="49" charset="-122"/>
                  <a:sym typeface="宋体" panose="02010600030101010101" pitchFamily="2" charset="-122"/>
                </a:rPr>
                <a:t>李　靖</a:t>
              </a:r>
            </a:p>
          </p:txBody>
        </p:sp>
        <p:pic>
          <p:nvPicPr>
            <p:cNvPr id="5428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 y="1138"/>
              <a:ext cx="1897" cy="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8" name="WordArt 13"/>
          <p:cNvSpPr>
            <a:spLocks noChangeArrowheads="1" noChangeShapeType="1" noTextEdit="1"/>
          </p:cNvSpPr>
          <p:nvPr/>
        </p:nvSpPr>
        <p:spPr bwMode="auto">
          <a:xfrm>
            <a:off x="2652713" y="3481388"/>
            <a:ext cx="3238500" cy="1152525"/>
          </a:xfrm>
          <a:prstGeom prst="rect">
            <a:avLst/>
          </a:prstGeom>
        </p:spPr>
        <p:txBody>
          <a:bodyPr wrap="none" fromWordArt="1">
            <a:prstTxWarp prst="textPlain">
              <a:avLst>
                <a:gd name="adj" fmla="val 50000"/>
              </a:avLst>
            </a:prstTxWarp>
          </a:bodyPr>
          <a:lstStyle/>
          <a:p>
            <a:r>
              <a:rPr lang="zh-CN" altLang="en-US" sz="3600" kern="10">
                <a:ln w="9525">
                  <a:solidFill>
                    <a:srgbClr val="000000"/>
                  </a:solidFill>
                  <a:round/>
                </a:ln>
                <a:solidFill>
                  <a:srgbClr val="FFFFFF"/>
                </a:solidFill>
                <a:effectLst>
                  <a:outerShdw dist="35921" dir="2700000" algn="ctr" rotWithShape="0">
                    <a:srgbClr val="808080">
                      <a:alpha val="79999"/>
                    </a:srgbClr>
                  </a:outerShdw>
                </a:effectLst>
                <a:latin typeface="华文行楷" panose="02010800040101010101" pitchFamily="2" charset="-122"/>
                <a:ea typeface="华文行楷" panose="02010800040101010101" pitchFamily="2" charset="-122"/>
              </a:rPr>
              <a:t>对问李唐</a:t>
            </a:r>
          </a:p>
        </p:txBody>
      </p:sp>
      <p:sp>
        <p:nvSpPr>
          <p:cNvPr id="54281" name="TextBox 9"/>
          <p:cNvSpPr txBox="1">
            <a:spLocks noChangeArrowheads="1"/>
          </p:cNvSpPr>
          <p:nvPr/>
        </p:nvSpPr>
        <p:spPr bwMode="auto">
          <a:xfrm>
            <a:off x="2736850" y="4781550"/>
            <a:ext cx="3068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李卫公问对</a:t>
            </a:r>
            <a:r>
              <a:rPr lang="en-US" altLang="zh-CN">
                <a:solidFill>
                  <a:schemeClr val="bg1"/>
                </a:solidFill>
                <a:latin typeface="方正大黑简体" panose="02000000000000000000" pitchFamily="2" charset="-122"/>
                <a:ea typeface="方正大黑简体" panose="02000000000000000000" pitchFamily="2" charset="-122"/>
              </a:rPr>
              <a:t>》</a:t>
            </a:r>
            <a:endParaRPr lang="zh-CN" altLang="en-US">
              <a:solidFill>
                <a:schemeClr val="bg1"/>
              </a:solidFill>
              <a:latin typeface="方正大黑简体" panose="02000000000000000000" pitchFamily="2" charset="-122"/>
              <a:ea typeface="方正大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1000"/>
                                        <p:tgtEl>
                                          <p:spTgt spid="5"/>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51208"/>
                                        </p:tgtEl>
                                        <p:attrNameLst>
                                          <p:attrName>style.visibility</p:attrName>
                                        </p:attrNameLst>
                                      </p:cBhvr>
                                      <p:to>
                                        <p:strVal val="visible"/>
                                      </p:to>
                                    </p:set>
                                    <p:animEffect transition="in" filter="wipe(right)">
                                      <p:cBhvr>
                                        <p:cTn id="15" dur="10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146050" y="785813"/>
            <a:ext cx="8936038" cy="720725"/>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4</a:t>
            </a:r>
            <a:r>
              <a:rPr lang="zh-CN" altLang="en-US">
                <a:solidFill>
                  <a:schemeClr val="bg1"/>
                </a:solidFill>
                <a:latin typeface="方正大黑简体" panose="02000000000000000000" pitchFamily="2" charset="-122"/>
                <a:ea typeface="方正大黑简体" panose="02000000000000000000" pitchFamily="2" charset="-122"/>
              </a:rPr>
              <a:t>、体系完备期</a:t>
            </a: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宋元明清</a:t>
            </a: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公元</a:t>
            </a:r>
            <a:r>
              <a:rPr lang="en-US" altLang="zh-CN">
                <a:solidFill>
                  <a:schemeClr val="bg1"/>
                </a:solidFill>
                <a:latin typeface="方正大黑简体" panose="02000000000000000000" pitchFamily="2" charset="-122"/>
                <a:ea typeface="方正大黑简体" panose="02000000000000000000" pitchFamily="2" charset="-122"/>
              </a:rPr>
              <a:t>960</a:t>
            </a:r>
            <a:r>
              <a:rPr lang="zh-CN" altLang="en-US">
                <a:solidFill>
                  <a:schemeClr val="bg1"/>
                </a:solidFill>
                <a:latin typeface="方正大黑简体" panose="02000000000000000000" pitchFamily="2" charset="-122"/>
                <a:ea typeface="方正大黑简体" panose="02000000000000000000" pitchFamily="2" charset="-122"/>
              </a:rPr>
              <a:t>年到</a:t>
            </a:r>
            <a:r>
              <a:rPr lang="en-US" altLang="zh-CN">
                <a:solidFill>
                  <a:schemeClr val="bg1"/>
                </a:solidFill>
                <a:latin typeface="方正大黑简体" panose="02000000000000000000" pitchFamily="2" charset="-122"/>
                <a:ea typeface="方正大黑简体" panose="02000000000000000000" pitchFamily="2" charset="-122"/>
              </a:rPr>
              <a:t>1840</a:t>
            </a:r>
            <a:r>
              <a:rPr lang="zh-CN" altLang="en-US">
                <a:solidFill>
                  <a:schemeClr val="bg1"/>
                </a:solidFill>
                <a:latin typeface="方正大黑简体" panose="02000000000000000000" pitchFamily="2" charset="-122"/>
                <a:ea typeface="方正大黑简体" panose="02000000000000000000" pitchFamily="2" charset="-122"/>
              </a:rPr>
              <a:t>年</a:t>
            </a:r>
          </a:p>
        </p:txBody>
      </p:sp>
      <p:pic>
        <p:nvPicPr>
          <p:cNvPr id="21510" name="Picture 6" descr="7ab514d1a6c0bec5572c84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525" y="1339850"/>
            <a:ext cx="3006725" cy="43211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pic>
        <p:nvPicPr>
          <p:cNvPr id="2151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214438"/>
            <a:ext cx="5370512"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Rectangle 10"/>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5530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55303" name="矩形 7"/>
          <p:cNvSpPr>
            <a:spLocks noChangeArrowheads="1"/>
          </p:cNvSpPr>
          <p:nvPr/>
        </p:nvSpPr>
        <p:spPr bwMode="auto">
          <a:xfrm>
            <a:off x="0" y="4643438"/>
            <a:ext cx="55006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ea typeface="方正彩云简体" pitchFamily="2" charset="-122"/>
              </a:rPr>
              <a:t>   北宋曾公亮与</a:t>
            </a:r>
            <a:r>
              <a:rPr lang="zh-CN" altLang="en-US" sz="2800">
                <a:solidFill>
                  <a:schemeClr val="bg1"/>
                </a:solidFill>
                <a:ea typeface="方正彩云简体" pitchFamily="2" charset="-122"/>
                <a:hlinkClick r:id="rId4"/>
              </a:rPr>
              <a:t>丁度</a:t>
            </a:r>
            <a:r>
              <a:rPr lang="zh-CN" altLang="en-US" sz="2800">
                <a:solidFill>
                  <a:schemeClr val="bg1"/>
                </a:solidFill>
                <a:ea typeface="方正彩云简体" pitchFamily="2" charset="-122"/>
              </a:rPr>
              <a:t>承旨编撰</a:t>
            </a:r>
            <a:r>
              <a:rPr lang="en-US" altLang="zh-CN" sz="2800">
                <a:solidFill>
                  <a:schemeClr val="bg1"/>
                </a:solidFill>
                <a:ea typeface="方正彩云简体" pitchFamily="2" charset="-122"/>
              </a:rPr>
              <a:t>《</a:t>
            </a:r>
            <a:r>
              <a:rPr lang="zh-CN" altLang="en-US" sz="2800">
                <a:solidFill>
                  <a:schemeClr val="bg1"/>
                </a:solidFill>
                <a:ea typeface="方正彩云简体" pitchFamily="2" charset="-122"/>
                <a:hlinkClick r:id="rId5"/>
              </a:rPr>
              <a:t>武经总要</a:t>
            </a:r>
            <a:r>
              <a:rPr lang="en-US" altLang="zh-CN" sz="2800">
                <a:solidFill>
                  <a:schemeClr val="bg1"/>
                </a:solidFill>
                <a:ea typeface="方正彩云简体" pitchFamily="2" charset="-122"/>
              </a:rPr>
              <a:t>》</a:t>
            </a:r>
            <a:r>
              <a:rPr lang="zh-CN" altLang="en-US" sz="2800">
                <a:solidFill>
                  <a:schemeClr val="bg1"/>
                </a:solidFill>
                <a:ea typeface="方正彩云简体" pitchFamily="2" charset="-122"/>
              </a:rPr>
              <a:t>，为中国古代第一部官方编纂的</a:t>
            </a:r>
            <a:r>
              <a:rPr lang="zh-CN" altLang="en-US" sz="2800">
                <a:solidFill>
                  <a:schemeClr val="bg1"/>
                </a:solidFill>
                <a:ea typeface="方正彩云简体" pitchFamily="2" charset="-122"/>
                <a:hlinkClick r:id="rId6"/>
              </a:rPr>
              <a:t>军事科学</a:t>
            </a:r>
            <a:r>
              <a:rPr lang="zh-CN" altLang="en-US" sz="2800">
                <a:solidFill>
                  <a:schemeClr val="bg1"/>
                </a:solidFill>
                <a:ea typeface="方正彩云简体" pitchFamily="2" charset="-122"/>
                <a:hlinkClick r:id="rId7"/>
              </a:rPr>
              <a:t>百科全书</a:t>
            </a:r>
            <a:r>
              <a:rPr lang="zh-CN" altLang="en-US" sz="2800">
                <a:solidFill>
                  <a:schemeClr val="bg1"/>
                </a:solidFill>
                <a:ea typeface="方正彩云简体" pitchFamily="2" charset="-122"/>
              </a:rPr>
              <a:t>。</a:t>
            </a:r>
            <a:endParaRPr lang="en-US" altLang="zh-CN" sz="2800">
              <a:solidFill>
                <a:schemeClr val="bg1"/>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ipe(left)">
                                      <p:cBhvr>
                                        <p:cTn id="7" dur="1000"/>
                                        <p:tgtEl>
                                          <p:spTgt spid="21507">
                                            <p:txEl>
                                              <p:pRg st="0" end="0"/>
                                            </p:txEl>
                                          </p:spTgt>
                                        </p:tgtEl>
                                      </p:cBhvr>
                                    </p:animEffect>
                                  </p:childTnLst>
                                </p:cTn>
                              </p:par>
                            </p:childTnLst>
                          </p:cTn>
                        </p:par>
                        <p:par>
                          <p:cTn id="8" fill="hold">
                            <p:stCondLst>
                              <p:cond delay="1000"/>
                            </p:stCondLst>
                            <p:childTnLst>
                              <p:par>
                                <p:cTn id="9" presetID="4" presetClass="entr" presetSubtype="16" fill="hold" nodeType="afterEffect">
                                  <p:stCondLst>
                                    <p:cond delay="0"/>
                                  </p:stCondLst>
                                  <p:childTnLst>
                                    <p:set>
                                      <p:cBhvr>
                                        <p:cTn id="10" dur="1" fill="hold">
                                          <p:stCondLst>
                                            <p:cond delay="0"/>
                                          </p:stCondLst>
                                        </p:cTn>
                                        <p:tgtEl>
                                          <p:spTgt spid="21513"/>
                                        </p:tgtEl>
                                        <p:attrNameLst>
                                          <p:attrName>style.visibility</p:attrName>
                                        </p:attrNameLst>
                                      </p:cBhvr>
                                      <p:to>
                                        <p:strVal val="visible"/>
                                      </p:to>
                                    </p:set>
                                    <p:animEffect transition="in" filter="box(in)">
                                      <p:cBhvr>
                                        <p:cTn id="11" dur="1000"/>
                                        <p:tgtEl>
                                          <p:spTgt spid="21513"/>
                                        </p:tgtEl>
                                      </p:cBhvr>
                                    </p:animEffect>
                                  </p:childTnLst>
                                </p:cTn>
                              </p:par>
                            </p:childTnLst>
                          </p:cTn>
                        </p:par>
                        <p:par>
                          <p:cTn id="12" fill="hold">
                            <p:stCondLst>
                              <p:cond delay="2000"/>
                            </p:stCondLst>
                            <p:childTnLst>
                              <p:par>
                                <p:cTn id="13" presetID="4" presetClass="entr" presetSubtype="32" fill="hold" nodeType="afterEffect">
                                  <p:stCondLst>
                                    <p:cond delay="0"/>
                                  </p:stCondLst>
                                  <p:childTnLst>
                                    <p:set>
                                      <p:cBhvr>
                                        <p:cTn id="14" dur="1" fill="hold">
                                          <p:stCondLst>
                                            <p:cond delay="0"/>
                                          </p:stCondLst>
                                        </p:cTn>
                                        <p:tgtEl>
                                          <p:spTgt spid="21510"/>
                                        </p:tgtEl>
                                        <p:attrNameLst>
                                          <p:attrName>style.visibility</p:attrName>
                                        </p:attrNameLst>
                                      </p:cBhvr>
                                      <p:to>
                                        <p:strVal val="visible"/>
                                      </p:to>
                                    </p:set>
                                    <p:animEffect transition="in" filter="box(out)">
                                      <p:cBhvr>
                                        <p:cTn id="15" dur="10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16013" y="2205038"/>
            <a:ext cx="6840537" cy="1512887"/>
          </a:xfrm>
          <a:effectLst>
            <a:outerShdw dist="35921" dir="2700000" algn="ctr" rotWithShape="0">
              <a:schemeClr val="tx1"/>
            </a:outerShdw>
          </a:effectLst>
        </p:spPr>
        <p:txBody>
          <a:bodyPr/>
          <a:lstStyle/>
          <a:p>
            <a:pPr algn="l" eaLnBrk="1" hangingPunct="1"/>
            <a:r>
              <a:rPr lang="zh-CN" altLang="en-US" sz="4000" b="1">
                <a:solidFill>
                  <a:srgbClr val="FFFF00"/>
                </a:solidFill>
                <a:latin typeface="楷体_GB2312" pitchFamily="49" charset="-122"/>
                <a:ea typeface="楷体_GB2312" pitchFamily="49" charset="-122"/>
              </a:rPr>
              <a:t>　　（二）中国古代军事思想的主要特点 </a:t>
            </a:r>
          </a:p>
        </p:txBody>
      </p:sp>
      <p:sp>
        <p:nvSpPr>
          <p:cNvPr id="56323" name="Rectangle 8"/>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56324"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left)">
                                      <p:cBhvr>
                                        <p:cTn id="7" dur="10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714375" y="857250"/>
            <a:ext cx="6553200" cy="790575"/>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1</a:t>
            </a:r>
            <a:r>
              <a:rPr lang="zh-CN" altLang="en-US">
                <a:solidFill>
                  <a:schemeClr val="bg1"/>
                </a:solidFill>
                <a:latin typeface="方正大黑简体" panose="02000000000000000000" pitchFamily="2" charset="-122"/>
                <a:ea typeface="方正大黑简体" panose="02000000000000000000" pitchFamily="2" charset="-122"/>
              </a:rPr>
              <a:t>、重视军事与政治、经济的关系</a:t>
            </a:r>
          </a:p>
        </p:txBody>
      </p:sp>
      <p:grpSp>
        <p:nvGrpSpPr>
          <p:cNvPr id="2" name="Group 39"/>
          <p:cNvGrpSpPr/>
          <p:nvPr/>
        </p:nvGrpSpPr>
        <p:grpSpPr bwMode="auto">
          <a:xfrm>
            <a:off x="1643063" y="1714500"/>
            <a:ext cx="7272337" cy="4165600"/>
            <a:chOff x="884" y="1078"/>
            <a:chExt cx="4581" cy="2624"/>
          </a:xfrm>
        </p:grpSpPr>
        <p:pic>
          <p:nvPicPr>
            <p:cNvPr id="57360" name="Picture 19" descr="实事求是 拷贝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 y="1078"/>
              <a:ext cx="4581" cy="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 Box 21" descr="画布"/>
            <p:cNvSpPr txBox="1">
              <a:spLocks noChangeArrowheads="1"/>
            </p:cNvSpPr>
            <p:nvPr/>
          </p:nvSpPr>
          <p:spPr bwMode="auto">
            <a:xfrm>
              <a:off x="1395" y="1661"/>
              <a:ext cx="3572" cy="1497"/>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19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tx2"/>
                  </a:solidFill>
                  <a:latin typeface="方正黄草简体" pitchFamily="2" charset="-122"/>
                  <a:ea typeface="方正黄草简体" pitchFamily="2" charset="-122"/>
                </a:rPr>
                <a:t>是故杀人安人，杀之可也；攻其国爱其民，攻之可也；以战止战，虽战可也。 </a:t>
              </a:r>
            </a:p>
          </p:txBody>
        </p:sp>
      </p:grpSp>
      <p:sp>
        <p:nvSpPr>
          <p:cNvPr id="65559" name="Line 23"/>
          <p:cNvSpPr>
            <a:spLocks noChangeShapeType="1"/>
          </p:cNvSpPr>
          <p:nvPr/>
        </p:nvSpPr>
        <p:spPr bwMode="auto">
          <a:xfrm>
            <a:off x="7429500" y="2928938"/>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7349" name="Rectangle 31"/>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65568" name="Line 32"/>
          <p:cNvSpPr>
            <a:spLocks noChangeShapeType="1"/>
          </p:cNvSpPr>
          <p:nvPr/>
        </p:nvSpPr>
        <p:spPr bwMode="auto">
          <a:xfrm>
            <a:off x="6786563" y="28575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5569" name="Line 33"/>
          <p:cNvSpPr>
            <a:spLocks noChangeShapeType="1"/>
          </p:cNvSpPr>
          <p:nvPr/>
        </p:nvSpPr>
        <p:spPr bwMode="auto">
          <a:xfrm>
            <a:off x="6215063" y="28575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5570" name="Line 34"/>
          <p:cNvSpPr>
            <a:spLocks noChangeShapeType="1"/>
          </p:cNvSpPr>
          <p:nvPr/>
        </p:nvSpPr>
        <p:spPr bwMode="auto">
          <a:xfrm>
            <a:off x="5572125" y="28575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5571" name="Line 35"/>
          <p:cNvSpPr>
            <a:spLocks noChangeShapeType="1"/>
          </p:cNvSpPr>
          <p:nvPr/>
        </p:nvSpPr>
        <p:spPr bwMode="auto">
          <a:xfrm>
            <a:off x="4929188" y="28575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5572" name="Line 36"/>
          <p:cNvSpPr>
            <a:spLocks noChangeShapeType="1"/>
          </p:cNvSpPr>
          <p:nvPr/>
        </p:nvSpPr>
        <p:spPr bwMode="auto">
          <a:xfrm>
            <a:off x="4286250" y="28575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5573" name="Line 37"/>
          <p:cNvSpPr>
            <a:spLocks noChangeShapeType="1"/>
          </p:cNvSpPr>
          <p:nvPr/>
        </p:nvSpPr>
        <p:spPr bwMode="auto">
          <a:xfrm>
            <a:off x="3714750" y="2928938"/>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5574" name="Line 38"/>
          <p:cNvSpPr>
            <a:spLocks noChangeShapeType="1"/>
          </p:cNvSpPr>
          <p:nvPr/>
        </p:nvSpPr>
        <p:spPr bwMode="auto">
          <a:xfrm>
            <a:off x="3143250" y="28575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7357"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57358" name="TextBox 15"/>
          <p:cNvSpPr txBox="1">
            <a:spLocks noChangeArrowheads="1"/>
          </p:cNvSpPr>
          <p:nvPr/>
        </p:nvSpPr>
        <p:spPr bwMode="auto">
          <a:xfrm>
            <a:off x="2500313" y="1428750"/>
            <a:ext cx="38909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a:solidFill>
                  <a:schemeClr val="bg1"/>
                </a:solidFill>
                <a:ea typeface="方正彩云简体" pitchFamily="2" charset="-122"/>
              </a:rPr>
              <a:t>姜太公</a:t>
            </a:r>
            <a:r>
              <a:rPr lang="en-US" altLang="zh-CN" sz="3600">
                <a:solidFill>
                  <a:schemeClr val="bg1"/>
                </a:solidFill>
                <a:ea typeface="方正彩云简体" pitchFamily="2" charset="-122"/>
              </a:rPr>
              <a:t>《</a:t>
            </a:r>
            <a:r>
              <a:rPr lang="zh-CN" altLang="en-US" sz="3600">
                <a:solidFill>
                  <a:schemeClr val="bg1"/>
                </a:solidFill>
                <a:ea typeface="方正彩云简体" pitchFamily="2" charset="-122"/>
              </a:rPr>
              <a:t>司马法</a:t>
            </a:r>
            <a:r>
              <a:rPr lang="en-US" altLang="zh-CN" sz="360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57359" name="TextBox 16"/>
          <p:cNvSpPr txBox="1">
            <a:spLocks noChangeArrowheads="1"/>
          </p:cNvSpPr>
          <p:nvPr/>
        </p:nvSpPr>
        <p:spPr bwMode="auto">
          <a:xfrm>
            <a:off x="71438" y="1647825"/>
            <a:ext cx="1754187"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0">
                <a:solidFill>
                  <a:schemeClr val="tx2"/>
                </a:solidFill>
                <a:ea typeface="方正彩云简体" pitchFamily="2" charset="-122"/>
              </a:rPr>
              <a:t>  </a:t>
            </a:r>
            <a:r>
              <a:rPr lang="zh-CN" altLang="en-US" sz="2800" b="0">
                <a:solidFill>
                  <a:schemeClr val="tx2"/>
                </a:solidFill>
                <a:ea typeface="方正彩云简体" pitchFamily="2" charset="-122"/>
              </a:rPr>
              <a:t> </a:t>
            </a:r>
            <a:r>
              <a:rPr lang="zh-CN" altLang="en-US" sz="2400">
                <a:solidFill>
                  <a:schemeClr val="bg1"/>
                </a:solidFill>
                <a:ea typeface="方正彩云简体" pitchFamily="2" charset="-122"/>
              </a:rPr>
              <a:t>商周秦汉的大司马可以理解为现代的国防部长；</a:t>
            </a:r>
            <a:endParaRPr lang="en-US" altLang="zh-CN" sz="2400">
              <a:solidFill>
                <a:schemeClr val="bg1"/>
              </a:solidFill>
              <a:ea typeface="方正彩云简体" pitchFamily="2" charset="-122"/>
            </a:endParaRPr>
          </a:p>
          <a:p>
            <a:pPr eaLnBrk="1" hangingPunct="1">
              <a:spcBef>
                <a:spcPct val="0"/>
              </a:spcBef>
              <a:buFontTx/>
              <a:buNone/>
            </a:pPr>
            <a:r>
              <a:rPr lang="zh-CN" altLang="en-US" sz="2400">
                <a:solidFill>
                  <a:schemeClr val="bg1"/>
                </a:solidFill>
                <a:ea typeface="方正彩云简体" pitchFamily="2" charset="-122"/>
              </a:rPr>
              <a:t>司马法从字面上解释就是国防部颁发的作战条例。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539">
                                            <p:bg/>
                                          </p:spTgt>
                                        </p:tgtEl>
                                        <p:attrNameLst>
                                          <p:attrName>style.visibility</p:attrName>
                                        </p:attrNameLst>
                                      </p:cBhvr>
                                      <p:to>
                                        <p:strVal val="visible"/>
                                      </p:to>
                                    </p:set>
                                    <p:animEffect transition="in" filter="wipe(left)">
                                      <p:cBhvr>
                                        <p:cTn id="7" dur="1000"/>
                                        <p:tgtEl>
                                          <p:spTgt spid="65539">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5539">
                                            <p:txEl>
                                              <p:pRg st="0" end="0"/>
                                            </p:txEl>
                                          </p:spTgt>
                                        </p:tgtEl>
                                        <p:attrNameLst>
                                          <p:attrName>style.visibility</p:attrName>
                                        </p:attrNameLst>
                                      </p:cBhvr>
                                      <p:to>
                                        <p:strVal val="visible"/>
                                      </p:to>
                                    </p:set>
                                    <p:animEffect transition="in" filter="wipe(left)">
                                      <p:cBhvr>
                                        <p:cTn id="11" dur="1000"/>
                                        <p:tgtEl>
                                          <p:spTgt spid="65539">
                                            <p:txEl>
                                              <p:pRg st="0" end="0"/>
                                            </p:txEl>
                                          </p:spTgt>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1000"/>
                                        <p:tgtEl>
                                          <p:spTgt spid="2"/>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65559"/>
                                        </p:tgtEl>
                                        <p:attrNameLst>
                                          <p:attrName>style.visibility</p:attrName>
                                        </p:attrNameLst>
                                      </p:cBhvr>
                                      <p:to>
                                        <p:strVal val="visible"/>
                                      </p:to>
                                    </p:set>
                                    <p:animEffect transition="in" filter="wipe(up)">
                                      <p:cBhvr>
                                        <p:cTn id="19" dur="1000"/>
                                        <p:tgtEl>
                                          <p:spTgt spid="65559"/>
                                        </p:tgtEl>
                                      </p:cBhvr>
                                    </p:animEffect>
                                  </p:childTnLst>
                                  <p:subTnLst>
                                    <p:set>
                                      <p:cBhvr override="childStyle">
                                        <p:cTn dur="1" fill="hold" display="0" masterRel="sameClick" afterEffect="1">
                                          <p:stCondLst>
                                            <p:cond evt="end" delay="0">
                                              <p:tn val="17"/>
                                            </p:cond>
                                          </p:stCondLst>
                                        </p:cTn>
                                        <p:tgtEl>
                                          <p:spTgt spid="65559"/>
                                        </p:tgtEl>
                                        <p:attrNameLst>
                                          <p:attrName>style.visibility</p:attrName>
                                        </p:attrNameLst>
                                      </p:cBhvr>
                                      <p:to>
                                        <p:strVal val="hidden"/>
                                      </p:to>
                                    </p:set>
                                  </p:subTnLst>
                                </p:cTn>
                              </p:par>
                            </p:childTnLst>
                          </p:cTn>
                        </p:par>
                        <p:par>
                          <p:cTn id="20" fill="hold">
                            <p:stCondLst>
                              <p:cond delay="4000"/>
                            </p:stCondLst>
                            <p:childTnLst>
                              <p:par>
                                <p:cTn id="21" presetID="22" presetClass="entr" presetSubtype="1" fill="hold" nodeType="afterEffect">
                                  <p:stCondLst>
                                    <p:cond delay="0"/>
                                  </p:stCondLst>
                                  <p:childTnLst>
                                    <p:set>
                                      <p:cBhvr>
                                        <p:cTn id="22" dur="1" fill="hold">
                                          <p:stCondLst>
                                            <p:cond delay="0"/>
                                          </p:stCondLst>
                                        </p:cTn>
                                        <p:tgtEl>
                                          <p:spTgt spid="65568"/>
                                        </p:tgtEl>
                                        <p:attrNameLst>
                                          <p:attrName>style.visibility</p:attrName>
                                        </p:attrNameLst>
                                      </p:cBhvr>
                                      <p:to>
                                        <p:strVal val="visible"/>
                                      </p:to>
                                    </p:set>
                                    <p:animEffect transition="in" filter="wipe(up)">
                                      <p:cBhvr>
                                        <p:cTn id="23" dur="1000"/>
                                        <p:tgtEl>
                                          <p:spTgt spid="65568"/>
                                        </p:tgtEl>
                                      </p:cBhvr>
                                    </p:animEffect>
                                  </p:childTnLst>
                                  <p:subTnLst>
                                    <p:set>
                                      <p:cBhvr override="childStyle">
                                        <p:cTn dur="1" fill="hold" display="0" masterRel="sameClick" afterEffect="1">
                                          <p:stCondLst>
                                            <p:cond evt="end" delay="0">
                                              <p:tn val="21"/>
                                            </p:cond>
                                          </p:stCondLst>
                                        </p:cTn>
                                        <p:tgtEl>
                                          <p:spTgt spid="65568"/>
                                        </p:tgtEl>
                                        <p:attrNameLst>
                                          <p:attrName>style.visibility</p:attrName>
                                        </p:attrNameLst>
                                      </p:cBhvr>
                                      <p:to>
                                        <p:strVal val="hidden"/>
                                      </p:to>
                                    </p:set>
                                  </p:subTnLst>
                                </p:cTn>
                              </p:par>
                            </p:childTnLst>
                          </p:cTn>
                        </p:par>
                        <p:par>
                          <p:cTn id="24" fill="hold">
                            <p:stCondLst>
                              <p:cond delay="5000"/>
                            </p:stCondLst>
                            <p:childTnLst>
                              <p:par>
                                <p:cTn id="25" presetID="22" presetClass="entr" presetSubtype="1" fill="hold" nodeType="afterEffect">
                                  <p:stCondLst>
                                    <p:cond delay="0"/>
                                  </p:stCondLst>
                                  <p:childTnLst>
                                    <p:set>
                                      <p:cBhvr>
                                        <p:cTn id="26" dur="1" fill="hold">
                                          <p:stCondLst>
                                            <p:cond delay="0"/>
                                          </p:stCondLst>
                                        </p:cTn>
                                        <p:tgtEl>
                                          <p:spTgt spid="65569"/>
                                        </p:tgtEl>
                                        <p:attrNameLst>
                                          <p:attrName>style.visibility</p:attrName>
                                        </p:attrNameLst>
                                      </p:cBhvr>
                                      <p:to>
                                        <p:strVal val="visible"/>
                                      </p:to>
                                    </p:set>
                                    <p:animEffect transition="in" filter="wipe(up)">
                                      <p:cBhvr>
                                        <p:cTn id="27" dur="1000"/>
                                        <p:tgtEl>
                                          <p:spTgt spid="65569"/>
                                        </p:tgtEl>
                                      </p:cBhvr>
                                    </p:animEffect>
                                  </p:childTnLst>
                                  <p:subTnLst>
                                    <p:set>
                                      <p:cBhvr override="childStyle">
                                        <p:cTn dur="1" fill="hold" display="0" masterRel="sameClick" afterEffect="1">
                                          <p:stCondLst>
                                            <p:cond evt="end" delay="0">
                                              <p:tn val="25"/>
                                            </p:cond>
                                          </p:stCondLst>
                                        </p:cTn>
                                        <p:tgtEl>
                                          <p:spTgt spid="65569"/>
                                        </p:tgtEl>
                                        <p:attrNameLst>
                                          <p:attrName>style.visibility</p:attrName>
                                        </p:attrNameLst>
                                      </p:cBhvr>
                                      <p:to>
                                        <p:strVal val="hidden"/>
                                      </p:to>
                                    </p:set>
                                  </p:subTnLst>
                                </p:cTn>
                              </p:par>
                            </p:childTnLst>
                          </p:cTn>
                        </p:par>
                        <p:par>
                          <p:cTn id="28" fill="hold">
                            <p:stCondLst>
                              <p:cond delay="6000"/>
                            </p:stCondLst>
                            <p:childTnLst>
                              <p:par>
                                <p:cTn id="29" presetID="22" presetClass="entr" presetSubtype="1" fill="hold" nodeType="afterEffect">
                                  <p:stCondLst>
                                    <p:cond delay="0"/>
                                  </p:stCondLst>
                                  <p:childTnLst>
                                    <p:set>
                                      <p:cBhvr>
                                        <p:cTn id="30" dur="1" fill="hold">
                                          <p:stCondLst>
                                            <p:cond delay="0"/>
                                          </p:stCondLst>
                                        </p:cTn>
                                        <p:tgtEl>
                                          <p:spTgt spid="65570"/>
                                        </p:tgtEl>
                                        <p:attrNameLst>
                                          <p:attrName>style.visibility</p:attrName>
                                        </p:attrNameLst>
                                      </p:cBhvr>
                                      <p:to>
                                        <p:strVal val="visible"/>
                                      </p:to>
                                    </p:set>
                                    <p:animEffect transition="in" filter="wipe(up)">
                                      <p:cBhvr>
                                        <p:cTn id="31" dur="1000"/>
                                        <p:tgtEl>
                                          <p:spTgt spid="65570"/>
                                        </p:tgtEl>
                                      </p:cBhvr>
                                    </p:animEffect>
                                  </p:childTnLst>
                                  <p:subTnLst>
                                    <p:set>
                                      <p:cBhvr override="childStyle">
                                        <p:cTn dur="1" fill="hold" display="0" masterRel="sameClick" afterEffect="1">
                                          <p:stCondLst>
                                            <p:cond evt="end" delay="0">
                                              <p:tn val="29"/>
                                            </p:cond>
                                          </p:stCondLst>
                                        </p:cTn>
                                        <p:tgtEl>
                                          <p:spTgt spid="65570"/>
                                        </p:tgtEl>
                                        <p:attrNameLst>
                                          <p:attrName>style.visibility</p:attrName>
                                        </p:attrNameLst>
                                      </p:cBhvr>
                                      <p:to>
                                        <p:strVal val="hidden"/>
                                      </p:to>
                                    </p:set>
                                  </p:subTnLst>
                                </p:cTn>
                              </p:par>
                            </p:childTnLst>
                          </p:cTn>
                        </p:par>
                        <p:par>
                          <p:cTn id="32" fill="hold">
                            <p:stCondLst>
                              <p:cond delay="7000"/>
                            </p:stCondLst>
                            <p:childTnLst>
                              <p:par>
                                <p:cTn id="33" presetID="22" presetClass="entr" presetSubtype="1" fill="hold" nodeType="afterEffect">
                                  <p:stCondLst>
                                    <p:cond delay="0"/>
                                  </p:stCondLst>
                                  <p:childTnLst>
                                    <p:set>
                                      <p:cBhvr>
                                        <p:cTn id="34" dur="1" fill="hold">
                                          <p:stCondLst>
                                            <p:cond delay="0"/>
                                          </p:stCondLst>
                                        </p:cTn>
                                        <p:tgtEl>
                                          <p:spTgt spid="65571"/>
                                        </p:tgtEl>
                                        <p:attrNameLst>
                                          <p:attrName>style.visibility</p:attrName>
                                        </p:attrNameLst>
                                      </p:cBhvr>
                                      <p:to>
                                        <p:strVal val="visible"/>
                                      </p:to>
                                    </p:set>
                                    <p:animEffect transition="in" filter="wipe(up)">
                                      <p:cBhvr>
                                        <p:cTn id="35" dur="1000"/>
                                        <p:tgtEl>
                                          <p:spTgt spid="65571"/>
                                        </p:tgtEl>
                                      </p:cBhvr>
                                    </p:animEffect>
                                  </p:childTnLst>
                                  <p:subTnLst>
                                    <p:set>
                                      <p:cBhvr override="childStyle">
                                        <p:cTn dur="1" fill="hold" display="0" masterRel="sameClick" afterEffect="1">
                                          <p:stCondLst>
                                            <p:cond evt="end" delay="0">
                                              <p:tn val="33"/>
                                            </p:cond>
                                          </p:stCondLst>
                                        </p:cTn>
                                        <p:tgtEl>
                                          <p:spTgt spid="65571"/>
                                        </p:tgtEl>
                                        <p:attrNameLst>
                                          <p:attrName>style.visibility</p:attrName>
                                        </p:attrNameLst>
                                      </p:cBhvr>
                                      <p:to>
                                        <p:strVal val="hidden"/>
                                      </p:to>
                                    </p:set>
                                  </p:subTnLst>
                                </p:cTn>
                              </p:par>
                            </p:childTnLst>
                          </p:cTn>
                        </p:par>
                        <p:par>
                          <p:cTn id="36" fill="hold">
                            <p:stCondLst>
                              <p:cond delay="8000"/>
                            </p:stCondLst>
                            <p:childTnLst>
                              <p:par>
                                <p:cTn id="37" presetID="22" presetClass="entr" presetSubtype="1" fill="hold" nodeType="afterEffect">
                                  <p:stCondLst>
                                    <p:cond delay="0"/>
                                  </p:stCondLst>
                                  <p:childTnLst>
                                    <p:set>
                                      <p:cBhvr>
                                        <p:cTn id="38" dur="1" fill="hold">
                                          <p:stCondLst>
                                            <p:cond delay="0"/>
                                          </p:stCondLst>
                                        </p:cTn>
                                        <p:tgtEl>
                                          <p:spTgt spid="65572"/>
                                        </p:tgtEl>
                                        <p:attrNameLst>
                                          <p:attrName>style.visibility</p:attrName>
                                        </p:attrNameLst>
                                      </p:cBhvr>
                                      <p:to>
                                        <p:strVal val="visible"/>
                                      </p:to>
                                    </p:set>
                                    <p:animEffect transition="in" filter="wipe(up)">
                                      <p:cBhvr>
                                        <p:cTn id="39" dur="1000"/>
                                        <p:tgtEl>
                                          <p:spTgt spid="65572"/>
                                        </p:tgtEl>
                                      </p:cBhvr>
                                    </p:animEffect>
                                  </p:childTnLst>
                                  <p:subTnLst>
                                    <p:set>
                                      <p:cBhvr override="childStyle">
                                        <p:cTn dur="1" fill="hold" display="0" masterRel="sameClick" afterEffect="1">
                                          <p:stCondLst>
                                            <p:cond evt="end" delay="0">
                                              <p:tn val="37"/>
                                            </p:cond>
                                          </p:stCondLst>
                                        </p:cTn>
                                        <p:tgtEl>
                                          <p:spTgt spid="65572"/>
                                        </p:tgtEl>
                                        <p:attrNameLst>
                                          <p:attrName>style.visibility</p:attrName>
                                        </p:attrNameLst>
                                      </p:cBhvr>
                                      <p:to>
                                        <p:strVal val="hidden"/>
                                      </p:to>
                                    </p:set>
                                  </p:subTnLst>
                                </p:cTn>
                              </p:par>
                            </p:childTnLst>
                          </p:cTn>
                        </p:par>
                        <p:par>
                          <p:cTn id="40" fill="hold">
                            <p:stCondLst>
                              <p:cond delay="9000"/>
                            </p:stCondLst>
                            <p:childTnLst>
                              <p:par>
                                <p:cTn id="41" presetID="22" presetClass="entr" presetSubtype="1" fill="hold" nodeType="afterEffect">
                                  <p:stCondLst>
                                    <p:cond delay="0"/>
                                  </p:stCondLst>
                                  <p:childTnLst>
                                    <p:set>
                                      <p:cBhvr>
                                        <p:cTn id="42" dur="1" fill="hold">
                                          <p:stCondLst>
                                            <p:cond delay="0"/>
                                          </p:stCondLst>
                                        </p:cTn>
                                        <p:tgtEl>
                                          <p:spTgt spid="65573"/>
                                        </p:tgtEl>
                                        <p:attrNameLst>
                                          <p:attrName>style.visibility</p:attrName>
                                        </p:attrNameLst>
                                      </p:cBhvr>
                                      <p:to>
                                        <p:strVal val="visible"/>
                                      </p:to>
                                    </p:set>
                                    <p:animEffect transition="in" filter="wipe(up)">
                                      <p:cBhvr>
                                        <p:cTn id="43" dur="1000"/>
                                        <p:tgtEl>
                                          <p:spTgt spid="65573"/>
                                        </p:tgtEl>
                                      </p:cBhvr>
                                    </p:animEffect>
                                  </p:childTnLst>
                                  <p:subTnLst>
                                    <p:set>
                                      <p:cBhvr override="childStyle">
                                        <p:cTn dur="1" fill="hold" display="0" masterRel="sameClick" afterEffect="1">
                                          <p:stCondLst>
                                            <p:cond evt="end" delay="0">
                                              <p:tn val="41"/>
                                            </p:cond>
                                          </p:stCondLst>
                                        </p:cTn>
                                        <p:tgtEl>
                                          <p:spTgt spid="65573"/>
                                        </p:tgtEl>
                                        <p:attrNameLst>
                                          <p:attrName>style.visibility</p:attrName>
                                        </p:attrNameLst>
                                      </p:cBhvr>
                                      <p:to>
                                        <p:strVal val="hidden"/>
                                      </p:to>
                                    </p:set>
                                  </p:subTnLst>
                                </p:cTn>
                              </p:par>
                            </p:childTnLst>
                          </p:cTn>
                        </p:par>
                        <p:par>
                          <p:cTn id="44" fill="hold">
                            <p:stCondLst>
                              <p:cond delay="10000"/>
                            </p:stCondLst>
                            <p:childTnLst>
                              <p:par>
                                <p:cTn id="45" presetID="22" presetClass="entr" presetSubtype="1" fill="hold" nodeType="afterEffect">
                                  <p:stCondLst>
                                    <p:cond delay="0"/>
                                  </p:stCondLst>
                                  <p:childTnLst>
                                    <p:set>
                                      <p:cBhvr>
                                        <p:cTn id="46" dur="1" fill="hold">
                                          <p:stCondLst>
                                            <p:cond delay="0"/>
                                          </p:stCondLst>
                                        </p:cTn>
                                        <p:tgtEl>
                                          <p:spTgt spid="65574"/>
                                        </p:tgtEl>
                                        <p:attrNameLst>
                                          <p:attrName>style.visibility</p:attrName>
                                        </p:attrNameLst>
                                      </p:cBhvr>
                                      <p:to>
                                        <p:strVal val="visible"/>
                                      </p:to>
                                    </p:set>
                                    <p:animEffect transition="in" filter="wipe(up)">
                                      <p:cBhvr>
                                        <p:cTn id="47" dur="1000"/>
                                        <p:tgtEl>
                                          <p:spTgt spid="65574"/>
                                        </p:tgtEl>
                                      </p:cBhvr>
                                    </p:animEffect>
                                  </p:childTnLst>
                                  <p:subTnLst>
                                    <p:set>
                                      <p:cBhvr override="childStyle">
                                        <p:cTn dur="1" fill="hold" display="0" masterRel="sameClick" afterEffect="1">
                                          <p:stCondLst>
                                            <p:cond evt="end" delay="0">
                                              <p:tn val="45"/>
                                            </p:cond>
                                          </p:stCondLst>
                                        </p:cTn>
                                        <p:tgtEl>
                                          <p:spTgt spid="655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bwMode="auto">
          <a:xfrm>
            <a:off x="1619250" y="1844675"/>
            <a:ext cx="5975350" cy="4321175"/>
            <a:chOff x="1111" y="980"/>
            <a:chExt cx="3764" cy="2722"/>
          </a:xfrm>
        </p:grpSpPr>
        <p:pic>
          <p:nvPicPr>
            <p:cNvPr id="58381" name="Picture 24" descr="实事求是 拷贝3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 y="980"/>
              <a:ext cx="3764" cy="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2" name="Text Box 22" descr="画布"/>
            <p:cNvSpPr txBox="1">
              <a:spLocks noChangeArrowheads="1"/>
            </p:cNvSpPr>
            <p:nvPr/>
          </p:nvSpPr>
          <p:spPr bwMode="auto">
            <a:xfrm>
              <a:off x="1603" y="1434"/>
              <a:ext cx="2804" cy="1769"/>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19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tx2"/>
                  </a:solidFill>
                  <a:latin typeface="方正黄草简体" pitchFamily="2" charset="-122"/>
                  <a:ea typeface="方正黄草简体" pitchFamily="2" charset="-122"/>
                </a:rPr>
                <a:t>善用兵者，役不再籍，粮不三载，取用于国，因粮于敌，故军食可足也。 </a:t>
              </a:r>
            </a:p>
          </p:txBody>
        </p:sp>
      </p:grpSp>
      <p:sp>
        <p:nvSpPr>
          <p:cNvPr id="57370" name="Line 26"/>
          <p:cNvSpPr>
            <a:spLocks noChangeShapeType="1"/>
          </p:cNvSpPr>
          <p:nvPr/>
        </p:nvSpPr>
        <p:spPr bwMode="auto">
          <a:xfrm>
            <a:off x="6156325" y="2854325"/>
            <a:ext cx="0" cy="2519363"/>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8372" name="Rectangle 33"/>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57382" name="Line 38"/>
          <p:cNvSpPr>
            <a:spLocks noChangeShapeType="1"/>
          </p:cNvSpPr>
          <p:nvPr/>
        </p:nvSpPr>
        <p:spPr bwMode="auto">
          <a:xfrm>
            <a:off x="5532438" y="2854325"/>
            <a:ext cx="0" cy="2519363"/>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7383" name="Line 39"/>
          <p:cNvSpPr>
            <a:spLocks noChangeShapeType="1"/>
          </p:cNvSpPr>
          <p:nvPr/>
        </p:nvSpPr>
        <p:spPr bwMode="auto">
          <a:xfrm>
            <a:off x="4922838" y="2854325"/>
            <a:ext cx="0" cy="2519363"/>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7384" name="Line 40"/>
          <p:cNvSpPr>
            <a:spLocks noChangeShapeType="1"/>
          </p:cNvSpPr>
          <p:nvPr/>
        </p:nvSpPr>
        <p:spPr bwMode="auto">
          <a:xfrm>
            <a:off x="4298950" y="2854325"/>
            <a:ext cx="0" cy="2519363"/>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7385" name="Line 41"/>
          <p:cNvSpPr>
            <a:spLocks noChangeShapeType="1"/>
          </p:cNvSpPr>
          <p:nvPr/>
        </p:nvSpPr>
        <p:spPr bwMode="auto">
          <a:xfrm>
            <a:off x="3689350" y="2854325"/>
            <a:ext cx="0" cy="2519363"/>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7386" name="Line 42"/>
          <p:cNvSpPr>
            <a:spLocks noChangeShapeType="1"/>
          </p:cNvSpPr>
          <p:nvPr/>
        </p:nvSpPr>
        <p:spPr bwMode="auto">
          <a:xfrm>
            <a:off x="3079750" y="2854325"/>
            <a:ext cx="0" cy="2519363"/>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8378" name="Rectangle 43"/>
          <p:cNvSpPr>
            <a:spLocks noGrp="1" noChangeArrowheads="1"/>
          </p:cNvSpPr>
          <p:nvPr>
            <p:ph idx="1"/>
          </p:nvPr>
        </p:nvSpPr>
        <p:spPr>
          <a:xfrm>
            <a:off x="785813" y="857250"/>
            <a:ext cx="6553200" cy="790575"/>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1</a:t>
            </a:r>
            <a:r>
              <a:rPr lang="zh-CN" altLang="en-US">
                <a:solidFill>
                  <a:schemeClr val="bg1"/>
                </a:solidFill>
                <a:latin typeface="方正大黑简体" panose="02000000000000000000" pitchFamily="2" charset="-122"/>
                <a:ea typeface="方正大黑简体" panose="02000000000000000000" pitchFamily="2" charset="-122"/>
              </a:rPr>
              <a:t>、重视军事与政治、经济的关系</a:t>
            </a:r>
          </a:p>
        </p:txBody>
      </p:sp>
      <p:sp>
        <p:nvSpPr>
          <p:cNvPr id="58379"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58380" name="TextBox 17"/>
          <p:cNvSpPr txBox="1">
            <a:spLocks noChangeArrowheads="1"/>
          </p:cNvSpPr>
          <p:nvPr/>
        </p:nvSpPr>
        <p:spPr bwMode="auto">
          <a:xfrm>
            <a:off x="2500313" y="1500188"/>
            <a:ext cx="4494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作战篇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57370"/>
                                        </p:tgtEl>
                                        <p:attrNameLst>
                                          <p:attrName>style.visibility</p:attrName>
                                        </p:attrNameLst>
                                      </p:cBhvr>
                                      <p:to>
                                        <p:strVal val="visible"/>
                                      </p:to>
                                    </p:set>
                                    <p:animEffect transition="in" filter="wipe(up)">
                                      <p:cBhvr>
                                        <p:cTn id="11" dur="1000"/>
                                        <p:tgtEl>
                                          <p:spTgt spid="57370"/>
                                        </p:tgtEl>
                                      </p:cBhvr>
                                    </p:animEffect>
                                  </p:childTnLst>
                                  <p:subTnLst>
                                    <p:set>
                                      <p:cBhvr override="childStyle">
                                        <p:cTn dur="1" fill="hold" display="0" masterRel="sameClick" afterEffect="1">
                                          <p:stCondLst>
                                            <p:cond evt="end" delay="0">
                                              <p:tn val="9"/>
                                            </p:cond>
                                          </p:stCondLst>
                                        </p:cTn>
                                        <p:tgtEl>
                                          <p:spTgt spid="57370"/>
                                        </p:tgtEl>
                                        <p:attrNameLst>
                                          <p:attrName>style.visibility</p:attrName>
                                        </p:attrNameLst>
                                      </p:cBhvr>
                                      <p:to>
                                        <p:strVal val="hidden"/>
                                      </p:to>
                                    </p:set>
                                  </p:sub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57382"/>
                                        </p:tgtEl>
                                        <p:attrNameLst>
                                          <p:attrName>style.visibility</p:attrName>
                                        </p:attrNameLst>
                                      </p:cBhvr>
                                      <p:to>
                                        <p:strVal val="visible"/>
                                      </p:to>
                                    </p:set>
                                    <p:animEffect transition="in" filter="wipe(up)">
                                      <p:cBhvr>
                                        <p:cTn id="15" dur="1000"/>
                                        <p:tgtEl>
                                          <p:spTgt spid="57382"/>
                                        </p:tgtEl>
                                      </p:cBhvr>
                                    </p:animEffect>
                                  </p:childTnLst>
                                  <p:subTnLst>
                                    <p:set>
                                      <p:cBhvr override="childStyle">
                                        <p:cTn dur="1" fill="hold" display="0" masterRel="sameClick" afterEffect="1">
                                          <p:stCondLst>
                                            <p:cond evt="end" delay="0">
                                              <p:tn val="13"/>
                                            </p:cond>
                                          </p:stCondLst>
                                        </p:cTn>
                                        <p:tgtEl>
                                          <p:spTgt spid="57382"/>
                                        </p:tgtEl>
                                        <p:attrNameLst>
                                          <p:attrName>style.visibility</p:attrName>
                                        </p:attrNameLst>
                                      </p:cBhvr>
                                      <p:to>
                                        <p:strVal val="hidden"/>
                                      </p:to>
                                    </p:set>
                                  </p:sub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57383"/>
                                        </p:tgtEl>
                                        <p:attrNameLst>
                                          <p:attrName>style.visibility</p:attrName>
                                        </p:attrNameLst>
                                      </p:cBhvr>
                                      <p:to>
                                        <p:strVal val="visible"/>
                                      </p:to>
                                    </p:set>
                                    <p:animEffect transition="in" filter="wipe(up)">
                                      <p:cBhvr>
                                        <p:cTn id="19" dur="1000"/>
                                        <p:tgtEl>
                                          <p:spTgt spid="57383"/>
                                        </p:tgtEl>
                                      </p:cBhvr>
                                    </p:animEffect>
                                  </p:childTnLst>
                                  <p:subTnLst>
                                    <p:set>
                                      <p:cBhvr override="childStyle">
                                        <p:cTn dur="1" fill="hold" display="0" masterRel="sameClick" afterEffect="1">
                                          <p:stCondLst>
                                            <p:cond evt="end" delay="0">
                                              <p:tn val="17"/>
                                            </p:cond>
                                          </p:stCondLst>
                                        </p:cTn>
                                        <p:tgtEl>
                                          <p:spTgt spid="57383"/>
                                        </p:tgtEl>
                                        <p:attrNameLst>
                                          <p:attrName>style.visibility</p:attrName>
                                        </p:attrNameLst>
                                      </p:cBhvr>
                                      <p:to>
                                        <p:strVal val="hidden"/>
                                      </p:to>
                                    </p:set>
                                  </p:subTnLst>
                                </p:cTn>
                              </p:par>
                            </p:childTnLst>
                          </p:cTn>
                        </p:par>
                        <p:par>
                          <p:cTn id="20" fill="hold">
                            <p:stCondLst>
                              <p:cond delay="4000"/>
                            </p:stCondLst>
                            <p:childTnLst>
                              <p:par>
                                <p:cTn id="21" presetID="22" presetClass="entr" presetSubtype="1" fill="hold" nodeType="afterEffect">
                                  <p:stCondLst>
                                    <p:cond delay="0"/>
                                  </p:stCondLst>
                                  <p:childTnLst>
                                    <p:set>
                                      <p:cBhvr>
                                        <p:cTn id="22" dur="1" fill="hold">
                                          <p:stCondLst>
                                            <p:cond delay="0"/>
                                          </p:stCondLst>
                                        </p:cTn>
                                        <p:tgtEl>
                                          <p:spTgt spid="57384"/>
                                        </p:tgtEl>
                                        <p:attrNameLst>
                                          <p:attrName>style.visibility</p:attrName>
                                        </p:attrNameLst>
                                      </p:cBhvr>
                                      <p:to>
                                        <p:strVal val="visible"/>
                                      </p:to>
                                    </p:set>
                                    <p:animEffect transition="in" filter="wipe(up)">
                                      <p:cBhvr>
                                        <p:cTn id="23" dur="1000"/>
                                        <p:tgtEl>
                                          <p:spTgt spid="57384"/>
                                        </p:tgtEl>
                                      </p:cBhvr>
                                    </p:animEffect>
                                  </p:childTnLst>
                                  <p:subTnLst>
                                    <p:set>
                                      <p:cBhvr override="childStyle">
                                        <p:cTn dur="1" fill="hold" display="0" masterRel="sameClick" afterEffect="1">
                                          <p:stCondLst>
                                            <p:cond evt="end" delay="0">
                                              <p:tn val="21"/>
                                            </p:cond>
                                          </p:stCondLst>
                                        </p:cTn>
                                        <p:tgtEl>
                                          <p:spTgt spid="57384"/>
                                        </p:tgtEl>
                                        <p:attrNameLst>
                                          <p:attrName>style.visibility</p:attrName>
                                        </p:attrNameLst>
                                      </p:cBhvr>
                                      <p:to>
                                        <p:strVal val="hidden"/>
                                      </p:to>
                                    </p:set>
                                  </p:subTnLst>
                                </p:cTn>
                              </p:par>
                            </p:childTnLst>
                          </p:cTn>
                        </p:par>
                        <p:par>
                          <p:cTn id="24" fill="hold">
                            <p:stCondLst>
                              <p:cond delay="5000"/>
                            </p:stCondLst>
                            <p:childTnLst>
                              <p:par>
                                <p:cTn id="25" presetID="22" presetClass="entr" presetSubtype="1" fill="hold" nodeType="afterEffect">
                                  <p:stCondLst>
                                    <p:cond delay="0"/>
                                  </p:stCondLst>
                                  <p:childTnLst>
                                    <p:set>
                                      <p:cBhvr>
                                        <p:cTn id="26" dur="1" fill="hold">
                                          <p:stCondLst>
                                            <p:cond delay="0"/>
                                          </p:stCondLst>
                                        </p:cTn>
                                        <p:tgtEl>
                                          <p:spTgt spid="57385"/>
                                        </p:tgtEl>
                                        <p:attrNameLst>
                                          <p:attrName>style.visibility</p:attrName>
                                        </p:attrNameLst>
                                      </p:cBhvr>
                                      <p:to>
                                        <p:strVal val="visible"/>
                                      </p:to>
                                    </p:set>
                                    <p:animEffect transition="in" filter="wipe(up)">
                                      <p:cBhvr>
                                        <p:cTn id="27" dur="1000"/>
                                        <p:tgtEl>
                                          <p:spTgt spid="57385"/>
                                        </p:tgtEl>
                                      </p:cBhvr>
                                    </p:animEffect>
                                  </p:childTnLst>
                                  <p:subTnLst>
                                    <p:set>
                                      <p:cBhvr override="childStyle">
                                        <p:cTn dur="1" fill="hold" display="0" masterRel="sameClick" afterEffect="1">
                                          <p:stCondLst>
                                            <p:cond evt="end" delay="0">
                                              <p:tn val="25"/>
                                            </p:cond>
                                          </p:stCondLst>
                                        </p:cTn>
                                        <p:tgtEl>
                                          <p:spTgt spid="57385"/>
                                        </p:tgtEl>
                                        <p:attrNameLst>
                                          <p:attrName>style.visibility</p:attrName>
                                        </p:attrNameLst>
                                      </p:cBhvr>
                                      <p:to>
                                        <p:strVal val="hidden"/>
                                      </p:to>
                                    </p:set>
                                  </p:subTnLst>
                                </p:cTn>
                              </p:par>
                            </p:childTnLst>
                          </p:cTn>
                        </p:par>
                        <p:par>
                          <p:cTn id="28" fill="hold">
                            <p:stCondLst>
                              <p:cond delay="6000"/>
                            </p:stCondLst>
                            <p:childTnLst>
                              <p:par>
                                <p:cTn id="29" presetID="22" presetClass="entr" presetSubtype="1" fill="hold" nodeType="afterEffect">
                                  <p:stCondLst>
                                    <p:cond delay="0"/>
                                  </p:stCondLst>
                                  <p:childTnLst>
                                    <p:set>
                                      <p:cBhvr>
                                        <p:cTn id="30" dur="1" fill="hold">
                                          <p:stCondLst>
                                            <p:cond delay="0"/>
                                          </p:stCondLst>
                                        </p:cTn>
                                        <p:tgtEl>
                                          <p:spTgt spid="57386"/>
                                        </p:tgtEl>
                                        <p:attrNameLst>
                                          <p:attrName>style.visibility</p:attrName>
                                        </p:attrNameLst>
                                      </p:cBhvr>
                                      <p:to>
                                        <p:strVal val="visible"/>
                                      </p:to>
                                    </p:set>
                                    <p:animEffect transition="in" filter="wipe(up)">
                                      <p:cBhvr>
                                        <p:cTn id="31" dur="1000"/>
                                        <p:tgtEl>
                                          <p:spTgt spid="57386"/>
                                        </p:tgtEl>
                                      </p:cBhvr>
                                    </p:animEffect>
                                  </p:childTnLst>
                                  <p:subTnLst>
                                    <p:set>
                                      <p:cBhvr override="childStyle">
                                        <p:cTn dur="1" fill="hold" display="0" masterRel="sameClick" afterEffect="1">
                                          <p:stCondLst>
                                            <p:cond evt="end" delay="0">
                                              <p:tn val="29"/>
                                            </p:cond>
                                          </p:stCondLst>
                                        </p:cTn>
                                        <p:tgtEl>
                                          <p:spTgt spid="5738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827088" y="1052513"/>
            <a:ext cx="6264275" cy="720725"/>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2</a:t>
            </a:r>
            <a:r>
              <a:rPr lang="zh-CN" altLang="en-US">
                <a:solidFill>
                  <a:schemeClr val="bg1"/>
                </a:solidFill>
                <a:latin typeface="方正大黑简体" panose="02000000000000000000" pitchFamily="2" charset="-122"/>
                <a:ea typeface="方正大黑简体" panose="02000000000000000000" pitchFamily="2" charset="-122"/>
              </a:rPr>
              <a:t>、重视发挥谋略的作用 </a:t>
            </a:r>
          </a:p>
        </p:txBody>
      </p:sp>
      <p:grpSp>
        <p:nvGrpSpPr>
          <p:cNvPr id="2" name="Group 44"/>
          <p:cNvGrpSpPr/>
          <p:nvPr/>
        </p:nvGrpSpPr>
        <p:grpSpPr bwMode="auto">
          <a:xfrm>
            <a:off x="469900" y="1887538"/>
            <a:ext cx="8062913" cy="3846512"/>
            <a:chOff x="295" y="1189"/>
            <a:chExt cx="5079" cy="2423"/>
          </a:xfrm>
        </p:grpSpPr>
        <p:pic>
          <p:nvPicPr>
            <p:cNvPr id="59409" name="Picture 23" descr="实事求是 拷贝3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189"/>
              <a:ext cx="5079" cy="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0" name="Text Box 24" descr="画布"/>
            <p:cNvSpPr txBox="1">
              <a:spLocks noChangeArrowheads="1"/>
            </p:cNvSpPr>
            <p:nvPr/>
          </p:nvSpPr>
          <p:spPr bwMode="auto">
            <a:xfrm>
              <a:off x="1209" y="1616"/>
              <a:ext cx="3606" cy="154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19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rgbClr val="0070C0"/>
                  </a:solidFill>
                  <a:latin typeface="方正黄草简体" pitchFamily="2" charset="-122"/>
                  <a:ea typeface="方正黄草简体" pitchFamily="2" charset="-122"/>
                </a:rPr>
                <a:t>战势不过奇正，奇正之变，不可胜穷也。</a:t>
              </a:r>
            </a:p>
            <a:p>
              <a:pPr eaLnBrk="1" hangingPunct="1">
                <a:spcBef>
                  <a:spcPct val="0"/>
                </a:spcBef>
                <a:buFontTx/>
                <a:buNone/>
              </a:pPr>
              <a:r>
                <a:rPr lang="zh-CN" altLang="en-US" sz="4000" b="0">
                  <a:solidFill>
                    <a:srgbClr val="FFFF00"/>
                  </a:solidFill>
                  <a:latin typeface="方正黄草简体" pitchFamily="2" charset="-122"/>
                  <a:ea typeface="方正黄草简体" pitchFamily="2" charset="-122"/>
                </a:rPr>
                <a:t>善用兵者，无不正，无不奇，使敌莫测。</a:t>
              </a:r>
            </a:p>
          </p:txBody>
        </p:sp>
      </p:grpSp>
      <p:sp>
        <p:nvSpPr>
          <p:cNvPr id="23578" name="Line 26"/>
          <p:cNvSpPr>
            <a:spLocks noChangeShapeType="1"/>
          </p:cNvSpPr>
          <p:nvPr/>
        </p:nvSpPr>
        <p:spPr bwMode="auto">
          <a:xfrm>
            <a:off x="6950075" y="27813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9397" name="Rectangle 35"/>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23588" name="Line 36"/>
          <p:cNvSpPr>
            <a:spLocks noChangeShapeType="1"/>
          </p:cNvSpPr>
          <p:nvPr/>
        </p:nvSpPr>
        <p:spPr bwMode="auto">
          <a:xfrm>
            <a:off x="6340475" y="27813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3589" name="Line 37"/>
          <p:cNvSpPr>
            <a:spLocks noChangeShapeType="1"/>
          </p:cNvSpPr>
          <p:nvPr/>
        </p:nvSpPr>
        <p:spPr bwMode="auto">
          <a:xfrm>
            <a:off x="5716588" y="27813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3590" name="Line 38"/>
          <p:cNvSpPr>
            <a:spLocks noChangeShapeType="1"/>
          </p:cNvSpPr>
          <p:nvPr/>
        </p:nvSpPr>
        <p:spPr bwMode="auto">
          <a:xfrm>
            <a:off x="5092700" y="27813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3591" name="Line 39"/>
          <p:cNvSpPr>
            <a:spLocks noChangeShapeType="1"/>
          </p:cNvSpPr>
          <p:nvPr/>
        </p:nvSpPr>
        <p:spPr bwMode="auto">
          <a:xfrm>
            <a:off x="4502150" y="27813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3592" name="Line 40"/>
          <p:cNvSpPr>
            <a:spLocks noChangeShapeType="1"/>
          </p:cNvSpPr>
          <p:nvPr/>
        </p:nvSpPr>
        <p:spPr bwMode="auto">
          <a:xfrm>
            <a:off x="3900488" y="27813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3593" name="Line 41"/>
          <p:cNvSpPr>
            <a:spLocks noChangeShapeType="1"/>
          </p:cNvSpPr>
          <p:nvPr/>
        </p:nvSpPr>
        <p:spPr bwMode="auto">
          <a:xfrm>
            <a:off x="3249613" y="27813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3594" name="Line 42"/>
          <p:cNvSpPr>
            <a:spLocks noChangeShapeType="1"/>
          </p:cNvSpPr>
          <p:nvPr/>
        </p:nvSpPr>
        <p:spPr bwMode="auto">
          <a:xfrm>
            <a:off x="2681288" y="27813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3595" name="Line 43"/>
          <p:cNvSpPr>
            <a:spLocks noChangeShapeType="1"/>
          </p:cNvSpPr>
          <p:nvPr/>
        </p:nvSpPr>
        <p:spPr bwMode="auto">
          <a:xfrm>
            <a:off x="2030413" y="2781300"/>
            <a:ext cx="0" cy="20891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9406"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59407" name="TextBox 17"/>
          <p:cNvSpPr txBox="1">
            <a:spLocks noChangeArrowheads="1"/>
          </p:cNvSpPr>
          <p:nvPr/>
        </p:nvSpPr>
        <p:spPr bwMode="auto">
          <a:xfrm>
            <a:off x="3857625" y="1643063"/>
            <a:ext cx="4032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势篇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59408" name="TextBox 18"/>
          <p:cNvSpPr txBox="1">
            <a:spLocks noChangeArrowheads="1"/>
          </p:cNvSpPr>
          <p:nvPr/>
        </p:nvSpPr>
        <p:spPr bwMode="auto">
          <a:xfrm>
            <a:off x="785813" y="1571625"/>
            <a:ext cx="3673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4000" b="0">
                <a:solidFill>
                  <a:srgbClr val="FFFF00"/>
                </a:solidFill>
                <a:latin typeface="方正黄草简体" pitchFamily="2" charset="-122"/>
                <a:ea typeface="方正黄草简体" pitchFamily="2" charset="-122"/>
              </a:rPr>
              <a:t>李卫公问对</a:t>
            </a:r>
            <a:r>
              <a:rPr lang="en-US" altLang="zh-CN" sz="3600" b="0">
                <a:solidFill>
                  <a:schemeClr val="bg1"/>
                </a:solidFill>
                <a:ea typeface="方正彩云简体" pitchFamily="2" charset="-122"/>
              </a:rPr>
              <a:t>》</a:t>
            </a:r>
            <a:endParaRPr lang="zh-CN" altLang="en-US" sz="3600" b="0">
              <a:solidFill>
                <a:schemeClr val="bg1"/>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555">
                                            <p:bg/>
                                          </p:spTgt>
                                        </p:tgtEl>
                                        <p:attrNameLst>
                                          <p:attrName>style.visibility</p:attrName>
                                        </p:attrNameLst>
                                      </p:cBhvr>
                                      <p:to>
                                        <p:strVal val="visible"/>
                                      </p:to>
                                    </p:set>
                                    <p:animEffect transition="in" filter="wipe(left)">
                                      <p:cBhvr>
                                        <p:cTn id="7" dur="1000"/>
                                        <p:tgtEl>
                                          <p:spTgt spid="23555">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3555">
                                            <p:txEl>
                                              <p:pRg st="0" end="0"/>
                                            </p:txEl>
                                          </p:spTgt>
                                        </p:tgtEl>
                                        <p:attrNameLst>
                                          <p:attrName>style.visibility</p:attrName>
                                        </p:attrNameLst>
                                      </p:cBhvr>
                                      <p:to>
                                        <p:strVal val="visible"/>
                                      </p:to>
                                    </p:set>
                                    <p:animEffect transition="in" filter="wipe(left)">
                                      <p:cBhvr>
                                        <p:cTn id="11" dur="1000"/>
                                        <p:tgtEl>
                                          <p:spTgt spid="23555">
                                            <p:txEl>
                                              <p:pRg st="0" end="0"/>
                                            </p:txEl>
                                          </p:spTgt>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1000"/>
                                        <p:tgtEl>
                                          <p:spTgt spid="2"/>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23578"/>
                                        </p:tgtEl>
                                        <p:attrNameLst>
                                          <p:attrName>style.visibility</p:attrName>
                                        </p:attrNameLst>
                                      </p:cBhvr>
                                      <p:to>
                                        <p:strVal val="visible"/>
                                      </p:to>
                                    </p:set>
                                    <p:animEffect transition="in" filter="wipe(up)">
                                      <p:cBhvr>
                                        <p:cTn id="19" dur="1000"/>
                                        <p:tgtEl>
                                          <p:spTgt spid="23578"/>
                                        </p:tgtEl>
                                      </p:cBhvr>
                                    </p:animEffect>
                                  </p:childTnLst>
                                  <p:subTnLst>
                                    <p:set>
                                      <p:cBhvr override="childStyle">
                                        <p:cTn dur="1" fill="hold" display="0" masterRel="sameClick" afterEffect="1">
                                          <p:stCondLst>
                                            <p:cond evt="end" delay="0">
                                              <p:tn val="17"/>
                                            </p:cond>
                                          </p:stCondLst>
                                        </p:cTn>
                                        <p:tgtEl>
                                          <p:spTgt spid="23578"/>
                                        </p:tgtEl>
                                        <p:attrNameLst>
                                          <p:attrName>style.visibility</p:attrName>
                                        </p:attrNameLst>
                                      </p:cBhvr>
                                      <p:to>
                                        <p:strVal val="hidden"/>
                                      </p:to>
                                    </p:set>
                                  </p:subTnLst>
                                </p:cTn>
                              </p:par>
                            </p:childTnLst>
                          </p:cTn>
                        </p:par>
                        <p:par>
                          <p:cTn id="20" fill="hold">
                            <p:stCondLst>
                              <p:cond delay="4000"/>
                            </p:stCondLst>
                            <p:childTnLst>
                              <p:par>
                                <p:cTn id="21" presetID="22" presetClass="entr" presetSubtype="1" fill="hold" nodeType="afterEffect">
                                  <p:stCondLst>
                                    <p:cond delay="0"/>
                                  </p:stCondLst>
                                  <p:childTnLst>
                                    <p:set>
                                      <p:cBhvr>
                                        <p:cTn id="22" dur="1" fill="hold">
                                          <p:stCondLst>
                                            <p:cond delay="0"/>
                                          </p:stCondLst>
                                        </p:cTn>
                                        <p:tgtEl>
                                          <p:spTgt spid="23588"/>
                                        </p:tgtEl>
                                        <p:attrNameLst>
                                          <p:attrName>style.visibility</p:attrName>
                                        </p:attrNameLst>
                                      </p:cBhvr>
                                      <p:to>
                                        <p:strVal val="visible"/>
                                      </p:to>
                                    </p:set>
                                    <p:animEffect transition="in" filter="wipe(up)">
                                      <p:cBhvr>
                                        <p:cTn id="23" dur="1000"/>
                                        <p:tgtEl>
                                          <p:spTgt spid="23588"/>
                                        </p:tgtEl>
                                      </p:cBhvr>
                                    </p:animEffect>
                                  </p:childTnLst>
                                  <p:subTnLst>
                                    <p:set>
                                      <p:cBhvr override="childStyle">
                                        <p:cTn dur="1" fill="hold" display="0" masterRel="sameClick" afterEffect="1">
                                          <p:stCondLst>
                                            <p:cond evt="end" delay="0">
                                              <p:tn val="21"/>
                                            </p:cond>
                                          </p:stCondLst>
                                        </p:cTn>
                                        <p:tgtEl>
                                          <p:spTgt spid="23588"/>
                                        </p:tgtEl>
                                        <p:attrNameLst>
                                          <p:attrName>style.visibility</p:attrName>
                                        </p:attrNameLst>
                                      </p:cBhvr>
                                      <p:to>
                                        <p:strVal val="hidden"/>
                                      </p:to>
                                    </p:set>
                                  </p:subTnLst>
                                </p:cTn>
                              </p:par>
                            </p:childTnLst>
                          </p:cTn>
                        </p:par>
                        <p:par>
                          <p:cTn id="24" fill="hold">
                            <p:stCondLst>
                              <p:cond delay="5000"/>
                            </p:stCondLst>
                            <p:childTnLst>
                              <p:par>
                                <p:cTn id="25" presetID="22" presetClass="entr" presetSubtype="1" fill="hold" nodeType="afterEffect">
                                  <p:stCondLst>
                                    <p:cond delay="0"/>
                                  </p:stCondLst>
                                  <p:childTnLst>
                                    <p:set>
                                      <p:cBhvr>
                                        <p:cTn id="26" dur="1" fill="hold">
                                          <p:stCondLst>
                                            <p:cond delay="0"/>
                                          </p:stCondLst>
                                        </p:cTn>
                                        <p:tgtEl>
                                          <p:spTgt spid="23589"/>
                                        </p:tgtEl>
                                        <p:attrNameLst>
                                          <p:attrName>style.visibility</p:attrName>
                                        </p:attrNameLst>
                                      </p:cBhvr>
                                      <p:to>
                                        <p:strVal val="visible"/>
                                      </p:to>
                                    </p:set>
                                    <p:animEffect transition="in" filter="wipe(up)">
                                      <p:cBhvr>
                                        <p:cTn id="27" dur="1000"/>
                                        <p:tgtEl>
                                          <p:spTgt spid="23589"/>
                                        </p:tgtEl>
                                      </p:cBhvr>
                                    </p:animEffect>
                                  </p:childTnLst>
                                  <p:subTnLst>
                                    <p:set>
                                      <p:cBhvr override="childStyle">
                                        <p:cTn dur="1" fill="hold" display="0" masterRel="sameClick" afterEffect="1">
                                          <p:stCondLst>
                                            <p:cond evt="end" delay="0">
                                              <p:tn val="25"/>
                                            </p:cond>
                                          </p:stCondLst>
                                        </p:cTn>
                                        <p:tgtEl>
                                          <p:spTgt spid="23589"/>
                                        </p:tgtEl>
                                        <p:attrNameLst>
                                          <p:attrName>style.visibility</p:attrName>
                                        </p:attrNameLst>
                                      </p:cBhvr>
                                      <p:to>
                                        <p:strVal val="hidden"/>
                                      </p:to>
                                    </p:set>
                                  </p:subTnLst>
                                </p:cTn>
                              </p:par>
                            </p:childTnLst>
                          </p:cTn>
                        </p:par>
                        <p:par>
                          <p:cTn id="28" fill="hold">
                            <p:stCondLst>
                              <p:cond delay="6000"/>
                            </p:stCondLst>
                            <p:childTnLst>
                              <p:par>
                                <p:cTn id="29" presetID="22" presetClass="entr" presetSubtype="1" fill="hold" nodeType="afterEffect">
                                  <p:stCondLst>
                                    <p:cond delay="0"/>
                                  </p:stCondLst>
                                  <p:childTnLst>
                                    <p:set>
                                      <p:cBhvr>
                                        <p:cTn id="30" dur="1" fill="hold">
                                          <p:stCondLst>
                                            <p:cond delay="0"/>
                                          </p:stCondLst>
                                        </p:cTn>
                                        <p:tgtEl>
                                          <p:spTgt spid="23590"/>
                                        </p:tgtEl>
                                        <p:attrNameLst>
                                          <p:attrName>style.visibility</p:attrName>
                                        </p:attrNameLst>
                                      </p:cBhvr>
                                      <p:to>
                                        <p:strVal val="visible"/>
                                      </p:to>
                                    </p:set>
                                    <p:animEffect transition="in" filter="wipe(up)">
                                      <p:cBhvr>
                                        <p:cTn id="31" dur="1000"/>
                                        <p:tgtEl>
                                          <p:spTgt spid="23590"/>
                                        </p:tgtEl>
                                      </p:cBhvr>
                                    </p:animEffect>
                                  </p:childTnLst>
                                  <p:subTnLst>
                                    <p:set>
                                      <p:cBhvr override="childStyle">
                                        <p:cTn dur="1" fill="hold" display="0" masterRel="sameClick" afterEffect="1">
                                          <p:stCondLst>
                                            <p:cond evt="end" delay="0">
                                              <p:tn val="29"/>
                                            </p:cond>
                                          </p:stCondLst>
                                        </p:cTn>
                                        <p:tgtEl>
                                          <p:spTgt spid="23590"/>
                                        </p:tgtEl>
                                        <p:attrNameLst>
                                          <p:attrName>style.visibility</p:attrName>
                                        </p:attrNameLst>
                                      </p:cBhvr>
                                      <p:to>
                                        <p:strVal val="hidden"/>
                                      </p:to>
                                    </p:set>
                                  </p:subTnLst>
                                </p:cTn>
                              </p:par>
                            </p:childTnLst>
                          </p:cTn>
                        </p:par>
                        <p:par>
                          <p:cTn id="32" fill="hold">
                            <p:stCondLst>
                              <p:cond delay="7000"/>
                            </p:stCondLst>
                            <p:childTnLst>
                              <p:par>
                                <p:cTn id="33" presetID="22" presetClass="entr" presetSubtype="1" fill="hold" nodeType="afterEffect">
                                  <p:stCondLst>
                                    <p:cond delay="0"/>
                                  </p:stCondLst>
                                  <p:childTnLst>
                                    <p:set>
                                      <p:cBhvr>
                                        <p:cTn id="34" dur="1" fill="hold">
                                          <p:stCondLst>
                                            <p:cond delay="0"/>
                                          </p:stCondLst>
                                        </p:cTn>
                                        <p:tgtEl>
                                          <p:spTgt spid="23591"/>
                                        </p:tgtEl>
                                        <p:attrNameLst>
                                          <p:attrName>style.visibility</p:attrName>
                                        </p:attrNameLst>
                                      </p:cBhvr>
                                      <p:to>
                                        <p:strVal val="visible"/>
                                      </p:to>
                                    </p:set>
                                    <p:animEffect transition="in" filter="wipe(up)">
                                      <p:cBhvr>
                                        <p:cTn id="35" dur="1000"/>
                                        <p:tgtEl>
                                          <p:spTgt spid="23591"/>
                                        </p:tgtEl>
                                      </p:cBhvr>
                                    </p:animEffect>
                                  </p:childTnLst>
                                  <p:subTnLst>
                                    <p:set>
                                      <p:cBhvr override="childStyle">
                                        <p:cTn dur="1" fill="hold" display="0" masterRel="sameClick" afterEffect="1">
                                          <p:stCondLst>
                                            <p:cond evt="end" delay="0">
                                              <p:tn val="33"/>
                                            </p:cond>
                                          </p:stCondLst>
                                        </p:cTn>
                                        <p:tgtEl>
                                          <p:spTgt spid="23591"/>
                                        </p:tgtEl>
                                        <p:attrNameLst>
                                          <p:attrName>style.visibility</p:attrName>
                                        </p:attrNameLst>
                                      </p:cBhvr>
                                      <p:to>
                                        <p:strVal val="hidden"/>
                                      </p:to>
                                    </p:set>
                                  </p:subTnLst>
                                </p:cTn>
                              </p:par>
                            </p:childTnLst>
                          </p:cTn>
                        </p:par>
                        <p:par>
                          <p:cTn id="36" fill="hold">
                            <p:stCondLst>
                              <p:cond delay="8000"/>
                            </p:stCondLst>
                            <p:childTnLst>
                              <p:par>
                                <p:cTn id="37" presetID="22" presetClass="entr" presetSubtype="1" fill="hold" nodeType="afterEffect">
                                  <p:stCondLst>
                                    <p:cond delay="0"/>
                                  </p:stCondLst>
                                  <p:childTnLst>
                                    <p:set>
                                      <p:cBhvr>
                                        <p:cTn id="38" dur="1" fill="hold">
                                          <p:stCondLst>
                                            <p:cond delay="0"/>
                                          </p:stCondLst>
                                        </p:cTn>
                                        <p:tgtEl>
                                          <p:spTgt spid="23592"/>
                                        </p:tgtEl>
                                        <p:attrNameLst>
                                          <p:attrName>style.visibility</p:attrName>
                                        </p:attrNameLst>
                                      </p:cBhvr>
                                      <p:to>
                                        <p:strVal val="visible"/>
                                      </p:to>
                                    </p:set>
                                    <p:animEffect transition="in" filter="wipe(up)">
                                      <p:cBhvr>
                                        <p:cTn id="39" dur="1000"/>
                                        <p:tgtEl>
                                          <p:spTgt spid="23592"/>
                                        </p:tgtEl>
                                      </p:cBhvr>
                                    </p:animEffect>
                                  </p:childTnLst>
                                  <p:subTnLst>
                                    <p:set>
                                      <p:cBhvr override="childStyle">
                                        <p:cTn dur="1" fill="hold" display="0" masterRel="sameClick" afterEffect="1">
                                          <p:stCondLst>
                                            <p:cond evt="end" delay="0">
                                              <p:tn val="37"/>
                                            </p:cond>
                                          </p:stCondLst>
                                        </p:cTn>
                                        <p:tgtEl>
                                          <p:spTgt spid="23592"/>
                                        </p:tgtEl>
                                        <p:attrNameLst>
                                          <p:attrName>style.visibility</p:attrName>
                                        </p:attrNameLst>
                                      </p:cBhvr>
                                      <p:to>
                                        <p:strVal val="hidden"/>
                                      </p:to>
                                    </p:set>
                                  </p:subTnLst>
                                </p:cTn>
                              </p:par>
                            </p:childTnLst>
                          </p:cTn>
                        </p:par>
                        <p:par>
                          <p:cTn id="40" fill="hold">
                            <p:stCondLst>
                              <p:cond delay="9000"/>
                            </p:stCondLst>
                            <p:childTnLst>
                              <p:par>
                                <p:cTn id="41" presetID="22" presetClass="entr" presetSubtype="1" fill="hold" nodeType="afterEffect">
                                  <p:stCondLst>
                                    <p:cond delay="0"/>
                                  </p:stCondLst>
                                  <p:childTnLst>
                                    <p:set>
                                      <p:cBhvr>
                                        <p:cTn id="42" dur="1" fill="hold">
                                          <p:stCondLst>
                                            <p:cond delay="0"/>
                                          </p:stCondLst>
                                        </p:cTn>
                                        <p:tgtEl>
                                          <p:spTgt spid="23593"/>
                                        </p:tgtEl>
                                        <p:attrNameLst>
                                          <p:attrName>style.visibility</p:attrName>
                                        </p:attrNameLst>
                                      </p:cBhvr>
                                      <p:to>
                                        <p:strVal val="visible"/>
                                      </p:to>
                                    </p:set>
                                    <p:animEffect transition="in" filter="wipe(up)">
                                      <p:cBhvr>
                                        <p:cTn id="43" dur="1000"/>
                                        <p:tgtEl>
                                          <p:spTgt spid="23593"/>
                                        </p:tgtEl>
                                      </p:cBhvr>
                                    </p:animEffect>
                                  </p:childTnLst>
                                  <p:subTnLst>
                                    <p:set>
                                      <p:cBhvr override="childStyle">
                                        <p:cTn dur="1" fill="hold" display="0" masterRel="sameClick" afterEffect="1">
                                          <p:stCondLst>
                                            <p:cond evt="end" delay="0">
                                              <p:tn val="41"/>
                                            </p:cond>
                                          </p:stCondLst>
                                        </p:cTn>
                                        <p:tgtEl>
                                          <p:spTgt spid="23593"/>
                                        </p:tgtEl>
                                        <p:attrNameLst>
                                          <p:attrName>style.visibility</p:attrName>
                                        </p:attrNameLst>
                                      </p:cBhvr>
                                      <p:to>
                                        <p:strVal val="hidden"/>
                                      </p:to>
                                    </p:set>
                                  </p:subTnLst>
                                </p:cTn>
                              </p:par>
                            </p:childTnLst>
                          </p:cTn>
                        </p:par>
                        <p:par>
                          <p:cTn id="44" fill="hold">
                            <p:stCondLst>
                              <p:cond delay="10000"/>
                            </p:stCondLst>
                            <p:childTnLst>
                              <p:par>
                                <p:cTn id="45" presetID="22" presetClass="entr" presetSubtype="1" fill="hold" nodeType="afterEffect">
                                  <p:stCondLst>
                                    <p:cond delay="0"/>
                                  </p:stCondLst>
                                  <p:childTnLst>
                                    <p:set>
                                      <p:cBhvr>
                                        <p:cTn id="46" dur="1" fill="hold">
                                          <p:stCondLst>
                                            <p:cond delay="0"/>
                                          </p:stCondLst>
                                        </p:cTn>
                                        <p:tgtEl>
                                          <p:spTgt spid="23594"/>
                                        </p:tgtEl>
                                        <p:attrNameLst>
                                          <p:attrName>style.visibility</p:attrName>
                                        </p:attrNameLst>
                                      </p:cBhvr>
                                      <p:to>
                                        <p:strVal val="visible"/>
                                      </p:to>
                                    </p:set>
                                    <p:animEffect transition="in" filter="wipe(up)">
                                      <p:cBhvr>
                                        <p:cTn id="47" dur="1000"/>
                                        <p:tgtEl>
                                          <p:spTgt spid="23594"/>
                                        </p:tgtEl>
                                      </p:cBhvr>
                                    </p:animEffect>
                                  </p:childTnLst>
                                  <p:subTnLst>
                                    <p:set>
                                      <p:cBhvr override="childStyle">
                                        <p:cTn dur="1" fill="hold" display="0" masterRel="sameClick" afterEffect="1">
                                          <p:stCondLst>
                                            <p:cond evt="end" delay="0">
                                              <p:tn val="45"/>
                                            </p:cond>
                                          </p:stCondLst>
                                        </p:cTn>
                                        <p:tgtEl>
                                          <p:spTgt spid="23594"/>
                                        </p:tgtEl>
                                        <p:attrNameLst>
                                          <p:attrName>style.visibility</p:attrName>
                                        </p:attrNameLst>
                                      </p:cBhvr>
                                      <p:to>
                                        <p:strVal val="hidden"/>
                                      </p:to>
                                    </p:set>
                                  </p:subTnLst>
                                </p:cTn>
                              </p:par>
                            </p:childTnLst>
                          </p:cTn>
                        </p:par>
                        <p:par>
                          <p:cTn id="48" fill="hold">
                            <p:stCondLst>
                              <p:cond delay="11000"/>
                            </p:stCondLst>
                            <p:childTnLst>
                              <p:par>
                                <p:cTn id="49" presetID="22" presetClass="entr" presetSubtype="1" fill="hold" nodeType="afterEffect">
                                  <p:stCondLst>
                                    <p:cond delay="0"/>
                                  </p:stCondLst>
                                  <p:childTnLst>
                                    <p:set>
                                      <p:cBhvr>
                                        <p:cTn id="50" dur="1" fill="hold">
                                          <p:stCondLst>
                                            <p:cond delay="0"/>
                                          </p:stCondLst>
                                        </p:cTn>
                                        <p:tgtEl>
                                          <p:spTgt spid="23595"/>
                                        </p:tgtEl>
                                        <p:attrNameLst>
                                          <p:attrName>style.visibility</p:attrName>
                                        </p:attrNameLst>
                                      </p:cBhvr>
                                      <p:to>
                                        <p:strVal val="visible"/>
                                      </p:to>
                                    </p:set>
                                    <p:animEffect transition="in" filter="wipe(up)">
                                      <p:cBhvr>
                                        <p:cTn id="51" dur="1000"/>
                                        <p:tgtEl>
                                          <p:spTgt spid="23595"/>
                                        </p:tgtEl>
                                      </p:cBhvr>
                                    </p:animEffect>
                                  </p:childTnLst>
                                  <p:subTnLst>
                                    <p:set>
                                      <p:cBhvr override="childStyle">
                                        <p:cTn dur="1" fill="hold" display="0" masterRel="sameClick" afterEffect="1">
                                          <p:stCondLst>
                                            <p:cond evt="end" delay="0">
                                              <p:tn val="49"/>
                                            </p:cond>
                                          </p:stCondLst>
                                        </p:cTn>
                                        <p:tgtEl>
                                          <p:spTgt spid="2359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857250" y="857250"/>
            <a:ext cx="7200900" cy="647700"/>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3</a:t>
            </a:r>
            <a:r>
              <a:rPr lang="zh-CN" altLang="en-US">
                <a:solidFill>
                  <a:schemeClr val="bg1"/>
                </a:solidFill>
                <a:latin typeface="方正大黑简体" panose="02000000000000000000" pitchFamily="2" charset="-122"/>
                <a:ea typeface="方正大黑简体" panose="02000000000000000000" pitchFamily="2" charset="-122"/>
              </a:rPr>
              <a:t>、重视发挥主观指导作用</a:t>
            </a:r>
          </a:p>
        </p:txBody>
      </p:sp>
      <p:grpSp>
        <p:nvGrpSpPr>
          <p:cNvPr id="2" name="Group 23"/>
          <p:cNvGrpSpPr/>
          <p:nvPr/>
        </p:nvGrpSpPr>
        <p:grpSpPr bwMode="auto">
          <a:xfrm>
            <a:off x="1042988" y="2060575"/>
            <a:ext cx="7559675" cy="3703638"/>
            <a:chOff x="976" y="1052"/>
            <a:chExt cx="4762" cy="2333"/>
          </a:xfrm>
        </p:grpSpPr>
        <p:pic>
          <p:nvPicPr>
            <p:cNvPr id="60431" name="Picture 21" descr="实事求是 拷贝3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 y="1052"/>
              <a:ext cx="4762" cy="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2" name="Text Box 22" descr="画布"/>
            <p:cNvSpPr txBox="1">
              <a:spLocks noChangeArrowheads="1"/>
            </p:cNvSpPr>
            <p:nvPr/>
          </p:nvSpPr>
          <p:spPr bwMode="auto">
            <a:xfrm>
              <a:off x="1669" y="1540"/>
              <a:ext cx="3492" cy="1531"/>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19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b="0">
                  <a:solidFill>
                    <a:schemeClr val="tx2"/>
                  </a:solidFill>
                  <a:latin typeface="方正黄草简体" pitchFamily="2" charset="-122"/>
                  <a:ea typeface="方正黄草简体" pitchFamily="2" charset="-122"/>
                </a:rPr>
                <a:t>故兵无常势，水无常形，能因敌变化而取胜者，谓之神 </a:t>
              </a:r>
            </a:p>
          </p:txBody>
        </p:sp>
      </p:grpSp>
      <p:sp>
        <p:nvSpPr>
          <p:cNvPr id="24600" name="Line 24"/>
          <p:cNvSpPr>
            <a:spLocks noChangeShapeType="1"/>
          </p:cNvSpPr>
          <p:nvPr/>
        </p:nvSpPr>
        <p:spPr bwMode="auto">
          <a:xfrm>
            <a:off x="6919913" y="3068638"/>
            <a:ext cx="0" cy="1627187"/>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4601" name="Line 25"/>
          <p:cNvSpPr>
            <a:spLocks noChangeShapeType="1"/>
          </p:cNvSpPr>
          <p:nvPr/>
        </p:nvSpPr>
        <p:spPr bwMode="auto">
          <a:xfrm>
            <a:off x="6253163" y="3068638"/>
            <a:ext cx="0" cy="1627187"/>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4602" name="Line 26"/>
          <p:cNvSpPr>
            <a:spLocks noChangeShapeType="1"/>
          </p:cNvSpPr>
          <p:nvPr/>
        </p:nvSpPr>
        <p:spPr bwMode="auto">
          <a:xfrm>
            <a:off x="5570538" y="3068638"/>
            <a:ext cx="0" cy="1627187"/>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4603" name="Line 27"/>
          <p:cNvSpPr>
            <a:spLocks noChangeShapeType="1"/>
          </p:cNvSpPr>
          <p:nvPr/>
        </p:nvSpPr>
        <p:spPr bwMode="auto">
          <a:xfrm>
            <a:off x="4902200" y="3068638"/>
            <a:ext cx="0" cy="1627187"/>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4604" name="Line 28"/>
          <p:cNvSpPr>
            <a:spLocks noChangeShapeType="1"/>
          </p:cNvSpPr>
          <p:nvPr/>
        </p:nvSpPr>
        <p:spPr bwMode="auto">
          <a:xfrm>
            <a:off x="4205288" y="3068638"/>
            <a:ext cx="0" cy="1627187"/>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4605" name="Line 29"/>
          <p:cNvSpPr>
            <a:spLocks noChangeShapeType="1"/>
          </p:cNvSpPr>
          <p:nvPr/>
        </p:nvSpPr>
        <p:spPr bwMode="auto">
          <a:xfrm>
            <a:off x="3552825" y="3068638"/>
            <a:ext cx="0" cy="1627187"/>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24606" name="Line 30"/>
          <p:cNvSpPr>
            <a:spLocks noChangeShapeType="1"/>
          </p:cNvSpPr>
          <p:nvPr/>
        </p:nvSpPr>
        <p:spPr bwMode="auto">
          <a:xfrm>
            <a:off x="2884488" y="3068638"/>
            <a:ext cx="0" cy="1627187"/>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0427" name="Rectangle 31"/>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60428"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60429" name="TextBox 17"/>
          <p:cNvSpPr txBox="1">
            <a:spLocks noChangeArrowheads="1"/>
          </p:cNvSpPr>
          <p:nvPr/>
        </p:nvSpPr>
        <p:spPr bwMode="auto">
          <a:xfrm>
            <a:off x="2571750" y="1643063"/>
            <a:ext cx="44942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虚实篇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60430" name="TextBox 15"/>
          <p:cNvSpPr txBox="1">
            <a:spLocks noChangeArrowheads="1"/>
          </p:cNvSpPr>
          <p:nvPr/>
        </p:nvSpPr>
        <p:spPr bwMode="auto">
          <a:xfrm>
            <a:off x="214313" y="1714500"/>
            <a:ext cx="862012"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solidFill>
                  <a:srgbClr val="FFFF00"/>
                </a:solidFill>
                <a:ea typeface="方正彩云简体" pitchFamily="2" charset="-122"/>
              </a:rPr>
              <a:t>上善若水任方圆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579">
                                            <p:bg/>
                                          </p:spTgt>
                                        </p:tgtEl>
                                        <p:attrNameLst>
                                          <p:attrName>style.visibility</p:attrName>
                                        </p:attrNameLst>
                                      </p:cBhvr>
                                      <p:to>
                                        <p:strVal val="visible"/>
                                      </p:to>
                                    </p:set>
                                    <p:animEffect transition="in" filter="wipe(left)">
                                      <p:cBhvr>
                                        <p:cTn id="7" dur="1000"/>
                                        <p:tgtEl>
                                          <p:spTgt spid="24579">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4579">
                                            <p:txEl>
                                              <p:pRg st="0" end="0"/>
                                            </p:txEl>
                                          </p:spTgt>
                                        </p:tgtEl>
                                        <p:attrNameLst>
                                          <p:attrName>style.visibility</p:attrName>
                                        </p:attrNameLst>
                                      </p:cBhvr>
                                      <p:to>
                                        <p:strVal val="visible"/>
                                      </p:to>
                                    </p:set>
                                    <p:animEffect transition="in" filter="wipe(left)">
                                      <p:cBhvr>
                                        <p:cTn id="11" dur="1000"/>
                                        <p:tgtEl>
                                          <p:spTgt spid="24579">
                                            <p:txEl>
                                              <p:pRg st="0" end="0"/>
                                            </p:txEl>
                                          </p:spTgt>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1000"/>
                                        <p:tgtEl>
                                          <p:spTgt spid="2"/>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24600"/>
                                        </p:tgtEl>
                                        <p:attrNameLst>
                                          <p:attrName>style.visibility</p:attrName>
                                        </p:attrNameLst>
                                      </p:cBhvr>
                                      <p:to>
                                        <p:strVal val="visible"/>
                                      </p:to>
                                    </p:set>
                                    <p:animEffect transition="in" filter="wipe(up)">
                                      <p:cBhvr>
                                        <p:cTn id="19" dur="1000"/>
                                        <p:tgtEl>
                                          <p:spTgt spid="24600"/>
                                        </p:tgtEl>
                                      </p:cBhvr>
                                    </p:animEffect>
                                  </p:childTnLst>
                                  <p:subTnLst>
                                    <p:set>
                                      <p:cBhvr override="childStyle">
                                        <p:cTn dur="1" fill="hold" display="0" masterRel="sameClick" afterEffect="1">
                                          <p:stCondLst>
                                            <p:cond evt="end" delay="0">
                                              <p:tn val="17"/>
                                            </p:cond>
                                          </p:stCondLst>
                                        </p:cTn>
                                        <p:tgtEl>
                                          <p:spTgt spid="24600"/>
                                        </p:tgtEl>
                                        <p:attrNameLst>
                                          <p:attrName>style.visibility</p:attrName>
                                        </p:attrNameLst>
                                      </p:cBhvr>
                                      <p:to>
                                        <p:strVal val="hidden"/>
                                      </p:to>
                                    </p:set>
                                  </p:subTnLst>
                                </p:cTn>
                              </p:par>
                            </p:childTnLst>
                          </p:cTn>
                        </p:par>
                        <p:par>
                          <p:cTn id="20" fill="hold">
                            <p:stCondLst>
                              <p:cond delay="4000"/>
                            </p:stCondLst>
                            <p:childTnLst>
                              <p:par>
                                <p:cTn id="21" presetID="22" presetClass="entr" presetSubtype="1" fill="hold" nodeType="afterEffect">
                                  <p:stCondLst>
                                    <p:cond delay="0"/>
                                  </p:stCondLst>
                                  <p:childTnLst>
                                    <p:set>
                                      <p:cBhvr>
                                        <p:cTn id="22" dur="1" fill="hold">
                                          <p:stCondLst>
                                            <p:cond delay="0"/>
                                          </p:stCondLst>
                                        </p:cTn>
                                        <p:tgtEl>
                                          <p:spTgt spid="24601"/>
                                        </p:tgtEl>
                                        <p:attrNameLst>
                                          <p:attrName>style.visibility</p:attrName>
                                        </p:attrNameLst>
                                      </p:cBhvr>
                                      <p:to>
                                        <p:strVal val="visible"/>
                                      </p:to>
                                    </p:set>
                                    <p:animEffect transition="in" filter="wipe(up)">
                                      <p:cBhvr>
                                        <p:cTn id="23" dur="1000"/>
                                        <p:tgtEl>
                                          <p:spTgt spid="24601"/>
                                        </p:tgtEl>
                                      </p:cBhvr>
                                    </p:animEffect>
                                  </p:childTnLst>
                                  <p:subTnLst>
                                    <p:set>
                                      <p:cBhvr override="childStyle">
                                        <p:cTn dur="1" fill="hold" display="0" masterRel="sameClick" afterEffect="1">
                                          <p:stCondLst>
                                            <p:cond evt="end" delay="0">
                                              <p:tn val="21"/>
                                            </p:cond>
                                          </p:stCondLst>
                                        </p:cTn>
                                        <p:tgtEl>
                                          <p:spTgt spid="24601"/>
                                        </p:tgtEl>
                                        <p:attrNameLst>
                                          <p:attrName>style.visibility</p:attrName>
                                        </p:attrNameLst>
                                      </p:cBhvr>
                                      <p:to>
                                        <p:strVal val="hidden"/>
                                      </p:to>
                                    </p:set>
                                  </p:subTnLst>
                                </p:cTn>
                              </p:par>
                            </p:childTnLst>
                          </p:cTn>
                        </p:par>
                        <p:par>
                          <p:cTn id="24" fill="hold">
                            <p:stCondLst>
                              <p:cond delay="5000"/>
                            </p:stCondLst>
                            <p:childTnLst>
                              <p:par>
                                <p:cTn id="25" presetID="22" presetClass="entr" presetSubtype="1" fill="hold" nodeType="afterEffect">
                                  <p:stCondLst>
                                    <p:cond delay="0"/>
                                  </p:stCondLst>
                                  <p:childTnLst>
                                    <p:set>
                                      <p:cBhvr>
                                        <p:cTn id="26" dur="1" fill="hold">
                                          <p:stCondLst>
                                            <p:cond delay="0"/>
                                          </p:stCondLst>
                                        </p:cTn>
                                        <p:tgtEl>
                                          <p:spTgt spid="24602"/>
                                        </p:tgtEl>
                                        <p:attrNameLst>
                                          <p:attrName>style.visibility</p:attrName>
                                        </p:attrNameLst>
                                      </p:cBhvr>
                                      <p:to>
                                        <p:strVal val="visible"/>
                                      </p:to>
                                    </p:set>
                                    <p:animEffect transition="in" filter="wipe(up)">
                                      <p:cBhvr>
                                        <p:cTn id="27" dur="1000"/>
                                        <p:tgtEl>
                                          <p:spTgt spid="24602"/>
                                        </p:tgtEl>
                                      </p:cBhvr>
                                    </p:animEffect>
                                  </p:childTnLst>
                                  <p:subTnLst>
                                    <p:set>
                                      <p:cBhvr override="childStyle">
                                        <p:cTn dur="1" fill="hold" display="0" masterRel="sameClick" afterEffect="1">
                                          <p:stCondLst>
                                            <p:cond evt="end" delay="0">
                                              <p:tn val="25"/>
                                            </p:cond>
                                          </p:stCondLst>
                                        </p:cTn>
                                        <p:tgtEl>
                                          <p:spTgt spid="24602"/>
                                        </p:tgtEl>
                                        <p:attrNameLst>
                                          <p:attrName>style.visibility</p:attrName>
                                        </p:attrNameLst>
                                      </p:cBhvr>
                                      <p:to>
                                        <p:strVal val="hidden"/>
                                      </p:to>
                                    </p:set>
                                  </p:subTnLst>
                                </p:cTn>
                              </p:par>
                            </p:childTnLst>
                          </p:cTn>
                        </p:par>
                        <p:par>
                          <p:cTn id="28" fill="hold">
                            <p:stCondLst>
                              <p:cond delay="6000"/>
                            </p:stCondLst>
                            <p:childTnLst>
                              <p:par>
                                <p:cTn id="29" presetID="22" presetClass="entr" presetSubtype="1" fill="hold" nodeType="afterEffect">
                                  <p:stCondLst>
                                    <p:cond delay="0"/>
                                  </p:stCondLst>
                                  <p:childTnLst>
                                    <p:set>
                                      <p:cBhvr>
                                        <p:cTn id="30" dur="1" fill="hold">
                                          <p:stCondLst>
                                            <p:cond delay="0"/>
                                          </p:stCondLst>
                                        </p:cTn>
                                        <p:tgtEl>
                                          <p:spTgt spid="24603"/>
                                        </p:tgtEl>
                                        <p:attrNameLst>
                                          <p:attrName>style.visibility</p:attrName>
                                        </p:attrNameLst>
                                      </p:cBhvr>
                                      <p:to>
                                        <p:strVal val="visible"/>
                                      </p:to>
                                    </p:set>
                                    <p:animEffect transition="in" filter="wipe(up)">
                                      <p:cBhvr>
                                        <p:cTn id="31" dur="1000"/>
                                        <p:tgtEl>
                                          <p:spTgt spid="24603"/>
                                        </p:tgtEl>
                                      </p:cBhvr>
                                    </p:animEffect>
                                  </p:childTnLst>
                                  <p:subTnLst>
                                    <p:set>
                                      <p:cBhvr override="childStyle">
                                        <p:cTn dur="1" fill="hold" display="0" masterRel="sameClick" afterEffect="1">
                                          <p:stCondLst>
                                            <p:cond evt="end" delay="0">
                                              <p:tn val="29"/>
                                            </p:cond>
                                          </p:stCondLst>
                                        </p:cTn>
                                        <p:tgtEl>
                                          <p:spTgt spid="24603"/>
                                        </p:tgtEl>
                                        <p:attrNameLst>
                                          <p:attrName>style.visibility</p:attrName>
                                        </p:attrNameLst>
                                      </p:cBhvr>
                                      <p:to>
                                        <p:strVal val="hidden"/>
                                      </p:to>
                                    </p:set>
                                  </p:subTnLst>
                                </p:cTn>
                              </p:par>
                            </p:childTnLst>
                          </p:cTn>
                        </p:par>
                        <p:par>
                          <p:cTn id="32" fill="hold">
                            <p:stCondLst>
                              <p:cond delay="7000"/>
                            </p:stCondLst>
                            <p:childTnLst>
                              <p:par>
                                <p:cTn id="33" presetID="22" presetClass="entr" presetSubtype="1" fill="hold" nodeType="afterEffect">
                                  <p:stCondLst>
                                    <p:cond delay="0"/>
                                  </p:stCondLst>
                                  <p:childTnLst>
                                    <p:set>
                                      <p:cBhvr>
                                        <p:cTn id="34" dur="1" fill="hold">
                                          <p:stCondLst>
                                            <p:cond delay="0"/>
                                          </p:stCondLst>
                                        </p:cTn>
                                        <p:tgtEl>
                                          <p:spTgt spid="24604"/>
                                        </p:tgtEl>
                                        <p:attrNameLst>
                                          <p:attrName>style.visibility</p:attrName>
                                        </p:attrNameLst>
                                      </p:cBhvr>
                                      <p:to>
                                        <p:strVal val="visible"/>
                                      </p:to>
                                    </p:set>
                                    <p:animEffect transition="in" filter="wipe(up)">
                                      <p:cBhvr>
                                        <p:cTn id="35" dur="1000"/>
                                        <p:tgtEl>
                                          <p:spTgt spid="24604"/>
                                        </p:tgtEl>
                                      </p:cBhvr>
                                    </p:animEffect>
                                  </p:childTnLst>
                                  <p:subTnLst>
                                    <p:set>
                                      <p:cBhvr override="childStyle">
                                        <p:cTn dur="1" fill="hold" display="0" masterRel="sameClick" afterEffect="1">
                                          <p:stCondLst>
                                            <p:cond evt="end" delay="0">
                                              <p:tn val="33"/>
                                            </p:cond>
                                          </p:stCondLst>
                                        </p:cTn>
                                        <p:tgtEl>
                                          <p:spTgt spid="24604"/>
                                        </p:tgtEl>
                                        <p:attrNameLst>
                                          <p:attrName>style.visibility</p:attrName>
                                        </p:attrNameLst>
                                      </p:cBhvr>
                                      <p:to>
                                        <p:strVal val="hidden"/>
                                      </p:to>
                                    </p:set>
                                  </p:subTnLst>
                                </p:cTn>
                              </p:par>
                            </p:childTnLst>
                          </p:cTn>
                        </p:par>
                        <p:par>
                          <p:cTn id="36" fill="hold">
                            <p:stCondLst>
                              <p:cond delay="8000"/>
                            </p:stCondLst>
                            <p:childTnLst>
                              <p:par>
                                <p:cTn id="37" presetID="22" presetClass="entr" presetSubtype="1" fill="hold" nodeType="afterEffect">
                                  <p:stCondLst>
                                    <p:cond delay="0"/>
                                  </p:stCondLst>
                                  <p:childTnLst>
                                    <p:set>
                                      <p:cBhvr>
                                        <p:cTn id="38" dur="1" fill="hold">
                                          <p:stCondLst>
                                            <p:cond delay="0"/>
                                          </p:stCondLst>
                                        </p:cTn>
                                        <p:tgtEl>
                                          <p:spTgt spid="24605"/>
                                        </p:tgtEl>
                                        <p:attrNameLst>
                                          <p:attrName>style.visibility</p:attrName>
                                        </p:attrNameLst>
                                      </p:cBhvr>
                                      <p:to>
                                        <p:strVal val="visible"/>
                                      </p:to>
                                    </p:set>
                                    <p:animEffect transition="in" filter="wipe(up)">
                                      <p:cBhvr>
                                        <p:cTn id="39" dur="1000"/>
                                        <p:tgtEl>
                                          <p:spTgt spid="24605"/>
                                        </p:tgtEl>
                                      </p:cBhvr>
                                    </p:animEffect>
                                  </p:childTnLst>
                                  <p:subTnLst>
                                    <p:set>
                                      <p:cBhvr override="childStyle">
                                        <p:cTn dur="1" fill="hold" display="0" masterRel="sameClick" afterEffect="1">
                                          <p:stCondLst>
                                            <p:cond evt="end" delay="0">
                                              <p:tn val="37"/>
                                            </p:cond>
                                          </p:stCondLst>
                                        </p:cTn>
                                        <p:tgtEl>
                                          <p:spTgt spid="24605"/>
                                        </p:tgtEl>
                                        <p:attrNameLst>
                                          <p:attrName>style.visibility</p:attrName>
                                        </p:attrNameLst>
                                      </p:cBhvr>
                                      <p:to>
                                        <p:strVal val="hidden"/>
                                      </p:to>
                                    </p:set>
                                  </p:subTnLst>
                                </p:cTn>
                              </p:par>
                            </p:childTnLst>
                          </p:cTn>
                        </p:par>
                        <p:par>
                          <p:cTn id="40" fill="hold">
                            <p:stCondLst>
                              <p:cond delay="9000"/>
                            </p:stCondLst>
                            <p:childTnLst>
                              <p:par>
                                <p:cTn id="41" presetID="22" presetClass="entr" presetSubtype="1" fill="hold" nodeType="afterEffect">
                                  <p:stCondLst>
                                    <p:cond delay="0"/>
                                  </p:stCondLst>
                                  <p:childTnLst>
                                    <p:set>
                                      <p:cBhvr>
                                        <p:cTn id="42" dur="1" fill="hold">
                                          <p:stCondLst>
                                            <p:cond delay="0"/>
                                          </p:stCondLst>
                                        </p:cTn>
                                        <p:tgtEl>
                                          <p:spTgt spid="24606"/>
                                        </p:tgtEl>
                                        <p:attrNameLst>
                                          <p:attrName>style.visibility</p:attrName>
                                        </p:attrNameLst>
                                      </p:cBhvr>
                                      <p:to>
                                        <p:strVal val="visible"/>
                                      </p:to>
                                    </p:set>
                                    <p:animEffect transition="in" filter="wipe(up)">
                                      <p:cBhvr>
                                        <p:cTn id="43" dur="1000"/>
                                        <p:tgtEl>
                                          <p:spTgt spid="24606"/>
                                        </p:tgtEl>
                                      </p:cBhvr>
                                    </p:animEffect>
                                  </p:childTnLst>
                                  <p:subTnLst>
                                    <p:set>
                                      <p:cBhvr override="childStyle">
                                        <p:cTn dur="1" fill="hold" display="0" masterRel="sameClick" afterEffect="1">
                                          <p:stCondLst>
                                            <p:cond evt="end" delay="0">
                                              <p:tn val="41"/>
                                            </p:cond>
                                          </p:stCondLst>
                                        </p:cTn>
                                        <p:tgtEl>
                                          <p:spTgt spid="2460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500063" y="785813"/>
            <a:ext cx="5400675" cy="719137"/>
          </a:xfrm>
          <a:effectLst>
            <a:outerShdw dist="35921" dir="2700000" algn="ctr" rotWithShape="0">
              <a:schemeClr val="tx1"/>
            </a:outerShdw>
          </a:effectLst>
        </p:spPr>
        <p:txBody>
          <a:body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4</a:t>
            </a:r>
            <a:r>
              <a:rPr lang="zh-CN" altLang="en-US">
                <a:solidFill>
                  <a:schemeClr val="bg1"/>
                </a:solidFill>
                <a:latin typeface="方正大黑简体" panose="02000000000000000000" pitchFamily="2" charset="-122"/>
                <a:ea typeface="方正大黑简体" panose="02000000000000000000" pitchFamily="2" charset="-122"/>
              </a:rPr>
              <a:t>、重视将帅的地位和作用</a:t>
            </a:r>
          </a:p>
        </p:txBody>
      </p:sp>
      <p:pic>
        <p:nvPicPr>
          <p:cNvPr id="25625" name="Picture 25" descr="gdjj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050" y="1989138"/>
            <a:ext cx="2595563" cy="4303712"/>
          </a:xfrm>
          <a:prstGeom prst="rect">
            <a:avLst/>
          </a:prstGeom>
          <a:noFill/>
          <a:ln>
            <a:noFill/>
          </a:ln>
          <a:effectLst>
            <a:outerShdw dist="53882"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4"/>
          <p:cNvGrpSpPr/>
          <p:nvPr/>
        </p:nvGrpSpPr>
        <p:grpSpPr bwMode="auto">
          <a:xfrm>
            <a:off x="395288" y="2205038"/>
            <a:ext cx="5832475" cy="3600450"/>
            <a:chOff x="249" y="1117"/>
            <a:chExt cx="3674" cy="2268"/>
          </a:xfrm>
        </p:grpSpPr>
        <p:pic>
          <p:nvPicPr>
            <p:cNvPr id="6144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1117"/>
              <a:ext cx="3674" cy="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Text Box 33" descr="画布"/>
            <p:cNvSpPr txBox="1">
              <a:spLocks noChangeArrowheads="1"/>
            </p:cNvSpPr>
            <p:nvPr/>
          </p:nvSpPr>
          <p:spPr bwMode="auto">
            <a:xfrm>
              <a:off x="340" y="1298"/>
              <a:ext cx="3344" cy="1860"/>
            </a:xfrm>
            <a:prstGeom prst="rect">
              <a:avLst/>
            </a:prstGeom>
            <a:noFill/>
            <a:ln>
              <a:noFill/>
            </a:ln>
            <a:effectLst>
              <a:outerShdw dist="12700" dir="54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0">
                  <a:solidFill>
                    <a:schemeClr val="tx2"/>
                  </a:solidFill>
                  <a:latin typeface="方正黄草简体" pitchFamily="2" charset="-122"/>
                  <a:ea typeface="方正黄草简体" pitchFamily="2" charset="-122"/>
                </a:rPr>
                <a:t>远使之以观其忠，近使之以观其恭，繁使之以观其能，卒然问焉以观其智，急与之以观其信，委之以货财以观其仁，告之以危以观其节，醉之以酒以观其态，杂之以处以观其色。</a:t>
              </a:r>
            </a:p>
          </p:txBody>
        </p:sp>
      </p:grpSp>
      <p:sp>
        <p:nvSpPr>
          <p:cNvPr id="61445" name="Rectangle 35"/>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61446"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61447" name="TextBox 17"/>
          <p:cNvSpPr txBox="1">
            <a:spLocks noChangeArrowheads="1"/>
          </p:cNvSpPr>
          <p:nvPr/>
        </p:nvSpPr>
        <p:spPr bwMode="auto">
          <a:xfrm>
            <a:off x="428625" y="1571625"/>
            <a:ext cx="5878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武经总要</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选将</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“九验”</a:t>
            </a:r>
            <a:endParaRPr lang="zh-CN" altLang="en-US" sz="3600">
              <a:solidFill>
                <a:schemeClr val="bg1"/>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603">
                                            <p:bg/>
                                          </p:spTgt>
                                        </p:tgtEl>
                                        <p:attrNameLst>
                                          <p:attrName>style.visibility</p:attrName>
                                        </p:attrNameLst>
                                      </p:cBhvr>
                                      <p:to>
                                        <p:strVal val="visible"/>
                                      </p:to>
                                    </p:set>
                                    <p:animEffect transition="in" filter="wipe(left)">
                                      <p:cBhvr>
                                        <p:cTn id="7" dur="1000"/>
                                        <p:tgtEl>
                                          <p:spTgt spid="25603">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5603">
                                            <p:txEl>
                                              <p:pRg st="0" end="0"/>
                                            </p:txEl>
                                          </p:spTgt>
                                        </p:tgtEl>
                                        <p:attrNameLst>
                                          <p:attrName>style.visibility</p:attrName>
                                        </p:attrNameLst>
                                      </p:cBhvr>
                                      <p:to>
                                        <p:strVal val="visible"/>
                                      </p:to>
                                    </p:set>
                                    <p:animEffect transition="in" filter="wipe(left)">
                                      <p:cBhvr>
                                        <p:cTn id="11" dur="1000"/>
                                        <p:tgtEl>
                                          <p:spTgt spid="25603">
                                            <p:txEl>
                                              <p:pRg st="0" end="0"/>
                                            </p:txEl>
                                          </p:spTgt>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25625"/>
                                        </p:tgtEl>
                                        <p:attrNameLst>
                                          <p:attrName>style.visibility</p:attrName>
                                        </p:attrNameLst>
                                      </p:cBhvr>
                                      <p:to>
                                        <p:strVal val="visible"/>
                                      </p:to>
                                    </p:set>
                                    <p:animEffect transition="in" filter="wipe(down)">
                                      <p:cBhvr>
                                        <p:cTn id="15" dur="1000"/>
                                        <p:tgtEl>
                                          <p:spTgt spid="25625"/>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827088" y="1125538"/>
            <a:ext cx="6264275" cy="574675"/>
          </a:xfrm>
          <a:effectLst>
            <a:outerShdw dist="35921" dir="2700000" algn="ctr" rotWithShape="0">
              <a:schemeClr val="tx1"/>
            </a:outerShdw>
          </a:effectLst>
        </p:spPr>
        <p:txBody>
          <a:bodyPr/>
          <a:lstStyle/>
          <a:p>
            <a:pPr algn="just" eaLnBrk="1" hangingPunct="1">
              <a:lnSpc>
                <a:spcPct val="90000"/>
              </a:lnSpc>
              <a:buFontTx/>
              <a:buNone/>
            </a:pPr>
            <a:r>
              <a:rPr lang="en-US" altLang="zh-CN">
                <a:solidFill>
                  <a:schemeClr val="bg1"/>
                </a:solidFill>
                <a:latin typeface="方正大黑简体" panose="02000000000000000000" pitchFamily="2" charset="-122"/>
                <a:ea typeface="方正大黑简体" panose="02000000000000000000" pitchFamily="2" charset="-122"/>
              </a:rPr>
              <a:t>5</a:t>
            </a:r>
            <a:r>
              <a:rPr lang="zh-CN" altLang="en-US">
                <a:solidFill>
                  <a:schemeClr val="bg1"/>
                </a:solidFill>
                <a:latin typeface="方正大黑简体" panose="02000000000000000000" pitchFamily="2" charset="-122"/>
                <a:ea typeface="方正大黑简体" panose="02000000000000000000" pitchFamily="2" charset="-122"/>
              </a:rPr>
              <a:t>、注重军队建设与发展 </a:t>
            </a:r>
          </a:p>
        </p:txBody>
      </p:sp>
      <p:pic>
        <p:nvPicPr>
          <p:cNvPr id="26630" name="Picture 6" descr="jd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916113"/>
            <a:ext cx="5688013" cy="3603625"/>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62468" name="Rectangle 8"/>
          <p:cNvSpPr>
            <a:spLocks noChangeArrowheads="1"/>
          </p:cNvSpPr>
          <p:nvPr/>
        </p:nvSpPr>
        <p:spPr bwMode="auto">
          <a:xfrm>
            <a:off x="612775" y="6164263"/>
            <a:ext cx="2978150" cy="4270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二、中国古代军事思想</a:t>
            </a:r>
          </a:p>
        </p:txBody>
      </p:sp>
      <p:sp>
        <p:nvSpPr>
          <p:cNvPr id="62469"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62470" name="TextBox 17"/>
          <p:cNvSpPr txBox="1">
            <a:spLocks noChangeArrowheads="1"/>
          </p:cNvSpPr>
          <p:nvPr/>
        </p:nvSpPr>
        <p:spPr bwMode="auto">
          <a:xfrm>
            <a:off x="107632" y="1858328"/>
            <a:ext cx="4494213"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chemeClr val="bg1"/>
                </a:solidFill>
                <a:ea typeface="方正彩云简体" pitchFamily="2" charset="-122"/>
              </a:rPr>
              <a:t>尉缭子</a:t>
            </a:r>
            <a:r>
              <a:rPr lang="en-US" altLang="zh-CN" sz="2800" b="0">
                <a:solidFill>
                  <a:schemeClr val="bg1"/>
                </a:solidFill>
                <a:ea typeface="方正彩云简体" pitchFamily="2" charset="-122"/>
              </a:rPr>
              <a:t>:</a:t>
            </a:r>
          </a:p>
          <a:p>
            <a:pPr eaLnBrk="1" hangingPunct="1">
              <a:spcBef>
                <a:spcPct val="0"/>
              </a:spcBef>
              <a:buFontTx/>
              <a:buNone/>
            </a:pPr>
            <a:endParaRPr lang="zh-CN" altLang="en-US" sz="2800">
              <a:solidFill>
                <a:schemeClr val="bg1"/>
              </a:solidFill>
              <a:ea typeface="方正彩云简体" pitchFamily="2" charset="-122"/>
            </a:endParaRPr>
          </a:p>
        </p:txBody>
      </p:sp>
      <p:sp>
        <p:nvSpPr>
          <p:cNvPr id="62471" name="矩形 6"/>
          <p:cNvSpPr>
            <a:spLocks noChangeArrowheads="1"/>
          </p:cNvSpPr>
          <p:nvPr/>
        </p:nvSpPr>
        <p:spPr bwMode="auto">
          <a:xfrm>
            <a:off x="-214313" y="2571750"/>
            <a:ext cx="233838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重刑令</a:t>
            </a: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a:t>
            </a:r>
            <a:endParaRPr lang="en-US" altLang="zh-CN" sz="2800" b="0">
              <a:solidFill>
                <a:schemeClr val="bg1"/>
              </a:solidFill>
              <a:ea typeface="方正彩云简体" pitchFamily="2" charset="-122"/>
            </a:endParaRPr>
          </a:p>
          <a:p>
            <a:pPr eaLnBrk="1" hangingPunct="1">
              <a:spcBef>
                <a:spcPct val="0"/>
              </a:spcBef>
              <a:buFontTx/>
              <a:buNone/>
            </a:pP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伍制令</a:t>
            </a: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a:t>
            </a:r>
            <a:endParaRPr lang="en-US" altLang="zh-CN" sz="2800" b="0">
              <a:solidFill>
                <a:schemeClr val="bg1"/>
              </a:solidFill>
              <a:ea typeface="方正彩云简体" pitchFamily="2" charset="-122"/>
            </a:endParaRPr>
          </a:p>
          <a:p>
            <a:pPr eaLnBrk="1" hangingPunct="1">
              <a:spcBef>
                <a:spcPct val="0"/>
              </a:spcBef>
              <a:buFontTx/>
              <a:buNone/>
            </a:pP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勒卒令</a:t>
            </a: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a:t>
            </a:r>
            <a:endParaRPr lang="en-US" altLang="zh-CN" sz="2800" b="0">
              <a:solidFill>
                <a:schemeClr val="bg1"/>
              </a:solidFill>
              <a:ea typeface="方正彩云简体" pitchFamily="2" charset="-122"/>
            </a:endParaRPr>
          </a:p>
          <a:p>
            <a:pPr eaLnBrk="1" hangingPunct="1">
              <a:spcBef>
                <a:spcPct val="0"/>
              </a:spcBef>
              <a:buFontTx/>
              <a:buNone/>
            </a:pP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经卒令</a:t>
            </a: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a:t>
            </a:r>
            <a:endParaRPr lang="en-US" altLang="zh-CN" sz="2800" b="0">
              <a:solidFill>
                <a:schemeClr val="bg1"/>
              </a:solidFill>
              <a:ea typeface="方正彩云简体" pitchFamily="2" charset="-122"/>
            </a:endParaRPr>
          </a:p>
          <a:p>
            <a:pPr eaLnBrk="1" hangingPunct="1">
              <a:spcBef>
                <a:spcPct val="0"/>
              </a:spcBef>
              <a:buFontTx/>
              <a:buNone/>
            </a:pP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兵令</a:t>
            </a:r>
            <a:r>
              <a:rPr lang="en-US" altLang="zh-CN" sz="2800" b="0">
                <a:solidFill>
                  <a:schemeClr val="bg1"/>
                </a:solidFill>
                <a:ea typeface="方正彩云简体" pitchFamily="2" charset="-122"/>
              </a:rPr>
              <a:t>》</a:t>
            </a:r>
            <a:endParaRPr lang="zh-CN" altLang="en-US" sz="2800">
              <a:solidFill>
                <a:schemeClr val="tx2"/>
              </a:solidFill>
              <a:ea typeface="方正彩云简体" pitchFamily="2" charset="-122"/>
            </a:endParaRPr>
          </a:p>
        </p:txBody>
      </p:sp>
      <p:sp>
        <p:nvSpPr>
          <p:cNvPr id="62472" name="TextBox 17"/>
          <p:cNvSpPr txBox="1">
            <a:spLocks noChangeArrowheads="1"/>
          </p:cNvSpPr>
          <p:nvPr/>
        </p:nvSpPr>
        <p:spPr bwMode="auto">
          <a:xfrm>
            <a:off x="7429500" y="1857375"/>
            <a:ext cx="44942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吴</a:t>
            </a:r>
            <a:r>
              <a:rPr lang="zh-CN" altLang="en-US" sz="2800">
                <a:solidFill>
                  <a:schemeClr val="bg1"/>
                </a:solidFill>
                <a:ea typeface="方正彩云简体" pitchFamily="2" charset="-122"/>
              </a:rPr>
              <a:t>子</a:t>
            </a:r>
            <a:r>
              <a:rPr lang="en-US" altLang="zh-CN" sz="2800" b="0">
                <a:solidFill>
                  <a:schemeClr val="bg1"/>
                </a:solidFill>
                <a:ea typeface="方正彩云简体" pitchFamily="2" charset="-122"/>
              </a:rPr>
              <a:t>》:</a:t>
            </a:r>
          </a:p>
          <a:p>
            <a:pPr eaLnBrk="1" hangingPunct="1">
              <a:spcBef>
                <a:spcPct val="0"/>
              </a:spcBef>
              <a:buFontTx/>
              <a:buNone/>
            </a:pPr>
            <a:endParaRPr lang="zh-CN" altLang="en-US" sz="2800">
              <a:solidFill>
                <a:schemeClr val="bg1"/>
              </a:solidFill>
              <a:ea typeface="方正彩云简体" pitchFamily="2" charset="-122"/>
            </a:endParaRPr>
          </a:p>
        </p:txBody>
      </p:sp>
      <p:sp>
        <p:nvSpPr>
          <p:cNvPr id="62473" name="矩形 8"/>
          <p:cNvSpPr>
            <a:spLocks noChangeArrowheads="1"/>
          </p:cNvSpPr>
          <p:nvPr/>
        </p:nvSpPr>
        <p:spPr bwMode="auto">
          <a:xfrm>
            <a:off x="7500938" y="2571750"/>
            <a:ext cx="19796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治兵</a:t>
            </a: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a:t>
            </a:r>
            <a:endParaRPr lang="en-US" altLang="zh-CN" sz="2800" b="0">
              <a:solidFill>
                <a:schemeClr val="bg1"/>
              </a:solidFill>
              <a:ea typeface="方正彩云简体" pitchFamily="2" charset="-122"/>
            </a:endParaRPr>
          </a:p>
          <a:p>
            <a:pPr eaLnBrk="1" hangingPunct="1">
              <a:spcBef>
                <a:spcPct val="0"/>
              </a:spcBef>
              <a:buFontTx/>
              <a:buNone/>
            </a:pP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论将</a:t>
            </a: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a:t>
            </a:r>
            <a:endParaRPr lang="en-US" altLang="zh-CN" sz="2800" b="0">
              <a:solidFill>
                <a:schemeClr val="bg1"/>
              </a:solidFill>
              <a:ea typeface="方正彩云简体" pitchFamily="2" charset="-122"/>
            </a:endParaRPr>
          </a:p>
          <a:p>
            <a:pPr eaLnBrk="1" hangingPunct="1">
              <a:spcBef>
                <a:spcPct val="0"/>
              </a:spcBef>
              <a:buFontTx/>
              <a:buNone/>
            </a:pPr>
            <a:r>
              <a:rPr lang="en-US" altLang="zh-CN" sz="2800" b="0">
                <a:solidFill>
                  <a:schemeClr val="bg1"/>
                </a:solidFill>
                <a:ea typeface="方正彩云简体" pitchFamily="2" charset="-122"/>
              </a:rPr>
              <a:t>《</a:t>
            </a:r>
            <a:r>
              <a:rPr lang="zh-CN" altLang="en-US" sz="2800" b="0">
                <a:solidFill>
                  <a:schemeClr val="bg1"/>
                </a:solidFill>
                <a:ea typeface="方正彩云简体" pitchFamily="2" charset="-122"/>
              </a:rPr>
              <a:t>励士</a:t>
            </a:r>
            <a:r>
              <a:rPr lang="en-US" altLang="zh-CN" sz="2800" b="0">
                <a:solidFill>
                  <a:schemeClr val="bg1"/>
                </a:solidFill>
                <a:ea typeface="方正彩云简体" pitchFamily="2" charset="-122"/>
              </a:rPr>
              <a:t>》</a:t>
            </a:r>
          </a:p>
          <a:p>
            <a:pPr eaLnBrk="1" hangingPunct="1">
              <a:spcBef>
                <a:spcPct val="0"/>
              </a:spcBef>
              <a:buFontTx/>
              <a:buNone/>
            </a:pPr>
            <a:endParaRPr lang="zh-CN" altLang="en-US" sz="28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627">
                                            <p:bg/>
                                          </p:spTgt>
                                        </p:tgtEl>
                                        <p:attrNameLst>
                                          <p:attrName>style.visibility</p:attrName>
                                        </p:attrNameLst>
                                      </p:cBhvr>
                                      <p:to>
                                        <p:strVal val="visible"/>
                                      </p:to>
                                    </p:set>
                                    <p:animEffect transition="in" filter="wipe(left)">
                                      <p:cBhvr>
                                        <p:cTn id="7" dur="1000"/>
                                        <p:tgtEl>
                                          <p:spTgt spid="26627">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6627">
                                            <p:txEl>
                                              <p:pRg st="0" end="0"/>
                                            </p:txEl>
                                          </p:spTgt>
                                        </p:tgtEl>
                                        <p:attrNameLst>
                                          <p:attrName>style.visibility</p:attrName>
                                        </p:attrNameLst>
                                      </p:cBhvr>
                                      <p:to>
                                        <p:strVal val="visible"/>
                                      </p:to>
                                    </p:set>
                                    <p:animEffect transition="in" filter="wipe(left)">
                                      <p:cBhvr>
                                        <p:cTn id="11" dur="1000"/>
                                        <p:tgtEl>
                                          <p:spTgt spid="26627">
                                            <p:txEl>
                                              <p:pRg st="0" end="0"/>
                                            </p:txEl>
                                          </p:spTgt>
                                        </p:tgtEl>
                                      </p:cBhvr>
                                    </p:animEffect>
                                  </p:childTnLst>
                                </p:cTn>
                              </p:par>
                            </p:childTnLst>
                          </p:cTn>
                        </p:par>
                        <p:par>
                          <p:cTn id="12" fill="hold">
                            <p:stCondLst>
                              <p:cond delay="2000"/>
                            </p:stCondLst>
                            <p:childTnLst>
                              <p:par>
                                <p:cTn id="13" presetID="23" presetClass="entr" presetSubtype="16" fill="hold" nodeType="afterEffect">
                                  <p:stCondLst>
                                    <p:cond delay="0"/>
                                  </p:stCondLst>
                                  <p:childTnLst>
                                    <p:set>
                                      <p:cBhvr>
                                        <p:cTn id="14" dur="1" fill="hold">
                                          <p:stCondLst>
                                            <p:cond delay="0"/>
                                          </p:stCondLst>
                                        </p:cTn>
                                        <p:tgtEl>
                                          <p:spTgt spid="26630"/>
                                        </p:tgtEl>
                                        <p:attrNameLst>
                                          <p:attrName>style.visibility</p:attrName>
                                        </p:attrNameLst>
                                      </p:cBhvr>
                                      <p:to>
                                        <p:strVal val="visible"/>
                                      </p:to>
                                    </p:set>
                                    <p:anim calcmode="lin" valueType="num">
                                      <p:cBhvr>
                                        <p:cTn id="15" dur="1000" fill="hold"/>
                                        <p:tgtEl>
                                          <p:spTgt spid="26630"/>
                                        </p:tgtEl>
                                        <p:attrNameLst>
                                          <p:attrName>ppt_w</p:attrName>
                                        </p:attrNameLst>
                                      </p:cBhvr>
                                      <p:tavLst>
                                        <p:tav tm="0">
                                          <p:val>
                                            <p:fltVal val="0"/>
                                          </p:val>
                                        </p:tav>
                                        <p:tav tm="100000">
                                          <p:val>
                                            <p:strVal val="#ppt_w"/>
                                          </p:val>
                                        </p:tav>
                                      </p:tavLst>
                                    </p:anim>
                                    <p:anim calcmode="lin" valueType="num">
                                      <p:cBhvr>
                                        <p:cTn id="16" dur="1000" fill="hold"/>
                                        <p:tgtEl>
                                          <p:spTgt spid="266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331913" y="2420938"/>
            <a:ext cx="6624637" cy="1439862"/>
          </a:xfrm>
          <a:effectLst>
            <a:outerShdw dist="35921" dir="2700000" algn="ctr" rotWithShape="0">
              <a:schemeClr val="tx1"/>
            </a:outerShdw>
          </a:effectLst>
        </p:spPr>
        <p:txBody>
          <a:bodyPr/>
          <a:lstStyle/>
          <a:p>
            <a:pPr algn="l" eaLnBrk="1" hangingPunct="1"/>
            <a:r>
              <a:rPr lang="zh-CN" altLang="en-US" sz="4000" b="1">
                <a:solidFill>
                  <a:srgbClr val="FFFF00"/>
                </a:solidFill>
                <a:ea typeface="楷体_GB2312" pitchFamily="49" charset="-122"/>
              </a:rPr>
              <a:t>　　（一）军事思想的科学定义和发展动力</a:t>
            </a:r>
          </a:p>
        </p:txBody>
      </p:sp>
      <p:sp>
        <p:nvSpPr>
          <p:cNvPr id="10243" name="Rectangle 16"/>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10244"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wipe(left)">
                                      <p:cBhvr>
                                        <p:cTn id="7" dur="1000"/>
                                        <p:tgtEl>
                                          <p:spTgt spid="89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120140" y="2781300"/>
            <a:ext cx="6886575" cy="720725"/>
          </a:xfrm>
          <a:effectLst>
            <a:outerShdw dist="35921" dir="2700000" algn="ctr" rotWithShape="0">
              <a:schemeClr val="tx1"/>
            </a:outerShdw>
          </a:effectLst>
        </p:spPr>
        <p:txBody>
          <a:bodyPr/>
          <a:lstStyle/>
          <a:p>
            <a:pPr algn="l" eaLnBrk="1" hangingPunct="1">
              <a:defRPr/>
            </a:pPr>
            <a:r>
              <a:rPr lang="zh-CN" altLang="en-US" sz="4000" b="1">
                <a:solidFill>
                  <a:srgbClr val="FFFF00"/>
                </a:solidFill>
                <a:latin typeface="楷体_GB2312" pitchFamily="49" charset="-122"/>
                <a:ea typeface="楷体_GB2312" pitchFamily="49" charset="-122"/>
              </a:rPr>
              <a:t>三</a:t>
            </a:r>
            <a:r>
              <a:rPr lang="zh-CN" altLang="en-US" sz="4000" b="1" kern="1200">
                <a:solidFill>
                  <a:srgbClr val="FFFF00"/>
                </a:solidFill>
                <a:ea typeface="华文中宋" panose="02010600040101010101" pitchFamily="2" charset="-122"/>
                <a:cs typeface="+mn-cs"/>
                <a:sym typeface="+mn-ea"/>
              </a:rPr>
              <a:t>、</a:t>
            </a:r>
            <a:r>
              <a:rPr lang="zh-CN" altLang="en-US" sz="4000" b="1">
                <a:solidFill>
                  <a:srgbClr val="FFFF00"/>
                </a:solidFill>
                <a:latin typeface="楷体_GB2312" pitchFamily="49" charset="-122"/>
                <a:ea typeface="楷体_GB2312" pitchFamily="49" charset="-122"/>
              </a:rPr>
              <a:t>孙子兵法主要军事思想 </a:t>
            </a:r>
          </a:p>
        </p:txBody>
      </p:sp>
      <p:sp>
        <p:nvSpPr>
          <p:cNvPr id="63491"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
        <p:nvSpPr>
          <p:cNvPr id="6349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left)">
                                      <p:cBhvr>
                                        <p:cTn id="7" dur="10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descr="2007623931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5" y="976313"/>
            <a:ext cx="7345363" cy="3789362"/>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64515" name="Text Box 10"/>
          <p:cNvSpPr txBox="1">
            <a:spLocks noChangeArrowheads="1"/>
          </p:cNvSpPr>
          <p:nvPr/>
        </p:nvSpPr>
        <p:spPr bwMode="auto">
          <a:xfrm>
            <a:off x="5507038"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64516" name="文本框 2"/>
          <p:cNvSpPr txBox="1">
            <a:spLocks noChangeArrowheads="1"/>
          </p:cNvSpPr>
          <p:nvPr/>
        </p:nvSpPr>
        <p:spPr bwMode="auto">
          <a:xfrm>
            <a:off x="65088" y="4765675"/>
            <a:ext cx="89042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tx2"/>
                </a:solidFill>
                <a:ea typeface="方正彩云简体" pitchFamily="2" charset="-122"/>
              </a:rPr>
              <a:t>     </a:t>
            </a:r>
            <a:r>
              <a:rPr lang="zh-CN" altLang="en-US" sz="2400">
                <a:solidFill>
                  <a:schemeClr val="bg1"/>
                </a:solidFill>
                <a:ea typeface="方正彩云简体" pitchFamily="2" charset="-122"/>
              </a:rPr>
              <a:t>有话说：“半部《论语》治天下，半部《孙子兵法》打江山”。</a:t>
            </a:r>
          </a:p>
          <a:p>
            <a:pPr eaLnBrk="1" hangingPunct="1">
              <a:spcBef>
                <a:spcPct val="0"/>
              </a:spcBef>
              <a:buFontTx/>
              <a:buNone/>
            </a:pPr>
            <a:r>
              <a:rPr lang="en-US" altLang="zh-CN" sz="2400">
                <a:solidFill>
                  <a:schemeClr val="bg1"/>
                </a:solidFill>
                <a:ea typeface="方正彩云简体" pitchFamily="2" charset="-122"/>
              </a:rPr>
              <a:t>无论今天和未来，不懂《孙子兵法》，很难成为真正的军事家、战略家、管理家、企业家、外交家、成功者。谋略有道、发展有道；成才有道、成功有道。</a:t>
            </a:r>
          </a:p>
        </p:txBody>
      </p:sp>
      <p:sp>
        <p:nvSpPr>
          <p:cNvPr id="64517"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97284"/>
                                        </p:tgtEl>
                                        <p:attrNameLst>
                                          <p:attrName>style.visibility</p:attrName>
                                        </p:attrNameLst>
                                      </p:cBhvr>
                                      <p:to>
                                        <p:strVal val="visible"/>
                                      </p:to>
                                    </p:set>
                                    <p:anim calcmode="lin" valueType="num">
                                      <p:cBhvr>
                                        <p:cTn id="7" dur="1000" fill="hold"/>
                                        <p:tgtEl>
                                          <p:spTgt spid="97284"/>
                                        </p:tgtEl>
                                        <p:attrNameLst>
                                          <p:attrName>ppt_w</p:attrName>
                                        </p:attrNameLst>
                                      </p:cBhvr>
                                      <p:tavLst>
                                        <p:tav tm="0">
                                          <p:val>
                                            <p:fltVal val="0"/>
                                          </p:val>
                                        </p:tav>
                                        <p:tav tm="100000">
                                          <p:val>
                                            <p:strVal val="#ppt_w"/>
                                          </p:val>
                                        </p:tav>
                                      </p:tavLst>
                                    </p:anim>
                                    <p:anim calcmode="lin" valueType="num">
                                      <p:cBhvr>
                                        <p:cTn id="8" dur="1000" fill="hold"/>
                                        <p:tgtEl>
                                          <p:spTgt spid="972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idx="1"/>
          </p:nvPr>
        </p:nvSpPr>
        <p:spPr>
          <a:xfrm>
            <a:off x="0" y="1225550"/>
            <a:ext cx="9144000" cy="690563"/>
          </a:xfrm>
          <a:effectLst>
            <a:outerShdw dist="35921" dir="2700000" algn="ctr" rotWithShape="0">
              <a:schemeClr val="tx1"/>
            </a:outerShdw>
          </a:effectLst>
        </p:spPr>
        <p:txBody>
          <a:bodyPr/>
          <a:lstStyle/>
          <a:p>
            <a:pPr algn="just" eaLnBrk="1" hangingPunct="1">
              <a:buFontTx/>
              <a:buNone/>
              <a:defRPr/>
            </a:pPr>
            <a:r>
              <a:rPr lang="zh-CN" altLang="en-US" b="1">
                <a:solidFill>
                  <a:srgbClr val="FFFF00"/>
                </a:solidFill>
                <a:latin typeface="+mj-lt"/>
                <a:ea typeface="楷体_GB2312" pitchFamily="49" charset="-122"/>
                <a:cs typeface="+mj-cs"/>
                <a:sym typeface="+mn-ea"/>
              </a:rPr>
              <a:t>（一）</a:t>
            </a:r>
            <a:r>
              <a:rPr lang="zh-CN" altLang="en-US">
                <a:solidFill>
                  <a:srgbClr val="FFFF00"/>
                </a:solidFill>
                <a:latin typeface="方正楷体_GB2312" panose="02000000000000000000" charset="-122"/>
                <a:ea typeface="方正楷体_GB2312" panose="02000000000000000000" charset="-122"/>
              </a:rPr>
              <a:t>战争观上，主张重战、慎战、全争、备战</a:t>
            </a:r>
          </a:p>
        </p:txBody>
      </p:sp>
      <p:sp>
        <p:nvSpPr>
          <p:cNvPr id="58395" name="Text Box 27" descr="画布"/>
          <p:cNvSpPr txBox="1">
            <a:spLocks noChangeArrowheads="1"/>
          </p:cNvSpPr>
          <p:nvPr/>
        </p:nvSpPr>
        <p:spPr bwMode="auto">
          <a:xfrm>
            <a:off x="1339850" y="2493963"/>
            <a:ext cx="3232150" cy="2879725"/>
          </a:xfrm>
          <a:prstGeom prst="rect">
            <a:avLst/>
          </a:prstGeom>
          <a:noFill/>
          <a:ln>
            <a:noFill/>
          </a:ln>
          <a:effectLst>
            <a:outerShdw dist="28398" dir="1593903"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bg1"/>
                </a:solidFill>
                <a:latin typeface="方正魏碑简体" pitchFamily="2" charset="-122"/>
                <a:ea typeface="方正魏碑简体" pitchFamily="2" charset="-122"/>
              </a:rPr>
              <a:t>兵者，国之大事，死生之地，存亡之道，不可不察也。  </a:t>
            </a:r>
          </a:p>
        </p:txBody>
      </p:sp>
      <p:grpSp>
        <p:nvGrpSpPr>
          <p:cNvPr id="2" name="Group 31"/>
          <p:cNvGrpSpPr/>
          <p:nvPr/>
        </p:nvGrpSpPr>
        <p:grpSpPr bwMode="auto">
          <a:xfrm>
            <a:off x="5076825" y="2133600"/>
            <a:ext cx="3095625" cy="4033838"/>
            <a:chOff x="3152" y="799"/>
            <a:chExt cx="2313" cy="2994"/>
          </a:xfrm>
        </p:grpSpPr>
        <p:pic>
          <p:nvPicPr>
            <p:cNvPr id="65545"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 y="799"/>
              <a:ext cx="2313" cy="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Rectangle 33"/>
            <p:cNvSpPr>
              <a:spLocks noChangeArrowheads="1"/>
            </p:cNvSpPr>
            <p:nvPr/>
          </p:nvSpPr>
          <p:spPr bwMode="auto">
            <a:xfrm>
              <a:off x="3825" y="3444"/>
              <a:ext cx="1370" cy="349"/>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400" b="0">
                  <a:solidFill>
                    <a:schemeClr val="bg1"/>
                  </a:solidFill>
                  <a:latin typeface="黑体" panose="02010609060101010101" pitchFamily="49" charset="-122"/>
                  <a:ea typeface="黑体" panose="02010609060101010101" pitchFamily="49" charset="-122"/>
                </a:rPr>
                <a:t>孙　　武</a:t>
              </a:r>
            </a:p>
          </p:txBody>
        </p:sp>
      </p:grpSp>
      <p:sp>
        <p:nvSpPr>
          <p:cNvPr id="65541"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65542" name="TextBox 17"/>
          <p:cNvSpPr txBox="1">
            <a:spLocks noChangeArrowheads="1"/>
          </p:cNvSpPr>
          <p:nvPr/>
        </p:nvSpPr>
        <p:spPr bwMode="auto">
          <a:xfrm>
            <a:off x="785813" y="1928813"/>
            <a:ext cx="4494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计篇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65543" name="TextBox 9"/>
          <p:cNvSpPr txBox="1">
            <a:spLocks noChangeArrowheads="1"/>
          </p:cNvSpPr>
          <p:nvPr/>
        </p:nvSpPr>
        <p:spPr bwMode="auto">
          <a:xfrm>
            <a:off x="142875" y="2071688"/>
            <a:ext cx="862013" cy="278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solidFill>
                  <a:srgbClr val="00FFFF"/>
                </a:solidFill>
                <a:ea typeface="方正彩云简体" pitchFamily="2" charset="-122"/>
              </a:rPr>
              <a:t>重 战 思 想</a:t>
            </a:r>
          </a:p>
        </p:txBody>
      </p:sp>
      <p:sp>
        <p:nvSpPr>
          <p:cNvPr id="65544"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wipe(left)">
                                      <p:cBhvr>
                                        <p:cTn id="7" dur="1000"/>
                                        <p:tgtEl>
                                          <p:spTgt spid="58371">
                                            <p:txEl>
                                              <p:pRg st="0" end="0"/>
                                            </p:txEl>
                                          </p:spTgt>
                                        </p:tgtEl>
                                      </p:cBhvr>
                                    </p:animEffect>
                                  </p:childTnLst>
                                </p:cTn>
                              </p:par>
                            </p:childTnLst>
                          </p:cTn>
                        </p:par>
                        <p:par>
                          <p:cTn id="8" fill="hold">
                            <p:stCondLst>
                              <p:cond delay="1000"/>
                            </p:stCondLst>
                            <p:childTnLst>
                              <p:par>
                                <p:cTn id="9" presetID="18" presetClass="entr" presetSubtype="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1000"/>
                                        <p:tgtEl>
                                          <p:spTgt spid="2"/>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58395">
                                            <p:txEl>
                                              <p:pRg st="0" end="0"/>
                                            </p:txEl>
                                          </p:spTgt>
                                        </p:tgtEl>
                                        <p:attrNameLst>
                                          <p:attrName>style.visibility</p:attrName>
                                        </p:attrNameLst>
                                      </p:cBhvr>
                                      <p:to>
                                        <p:strVal val="visible"/>
                                      </p:to>
                                    </p:set>
                                    <p:animEffect transition="in" filter="wipe(up)">
                                      <p:cBhvr>
                                        <p:cTn id="15" dur="1000"/>
                                        <p:tgtEl>
                                          <p:spTgt spid="583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P spid="5839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idx="1"/>
          </p:nvPr>
        </p:nvSpPr>
        <p:spPr>
          <a:xfrm>
            <a:off x="142875" y="1196975"/>
            <a:ext cx="8928100" cy="647700"/>
          </a:xfrm>
          <a:effectLst>
            <a:outerShdw dist="35921" dir="2700000" algn="ctr" rotWithShape="0">
              <a:schemeClr val="tx1"/>
            </a:outerShdw>
          </a:effectLst>
        </p:spPr>
        <p:txBody>
          <a:bodyPr/>
          <a:lstStyle/>
          <a:p>
            <a:pPr algn="just" eaLnBrk="1" hangingPunct="1">
              <a:buFontTx/>
              <a:buNone/>
              <a:defRPr/>
            </a:pPr>
            <a:r>
              <a:rPr lang="zh-CN" altLang="en-US" b="1">
                <a:solidFill>
                  <a:srgbClr val="FFFF00"/>
                </a:solidFill>
                <a:latin typeface="+mj-lt"/>
                <a:ea typeface="楷体_GB2312" pitchFamily="49" charset="-122"/>
                <a:cs typeface="+mj-cs"/>
                <a:sym typeface="+mn-ea"/>
              </a:rPr>
              <a:t>（一）</a:t>
            </a:r>
            <a:r>
              <a:rPr lang="zh-CN" altLang="en-US">
                <a:solidFill>
                  <a:srgbClr val="FFFF00"/>
                </a:solidFill>
                <a:latin typeface="方正楷体_GB2312" panose="02000000000000000000" charset="-122"/>
                <a:ea typeface="方正楷体_GB2312" panose="02000000000000000000" charset="-122"/>
              </a:rPr>
              <a:t>战争观上，主张重战、慎战、全争、备战</a:t>
            </a:r>
          </a:p>
        </p:txBody>
      </p:sp>
      <p:sp>
        <p:nvSpPr>
          <p:cNvPr id="116741" name="Text Box 5" descr="画布"/>
          <p:cNvSpPr txBox="1">
            <a:spLocks noChangeArrowheads="1"/>
          </p:cNvSpPr>
          <p:nvPr/>
        </p:nvSpPr>
        <p:spPr bwMode="auto">
          <a:xfrm>
            <a:off x="971550" y="2492375"/>
            <a:ext cx="4451350" cy="2663825"/>
          </a:xfrm>
          <a:prstGeom prst="rect">
            <a:avLst/>
          </a:prstGeom>
          <a:noFill/>
          <a:ln>
            <a:noFill/>
          </a:ln>
          <a:effectLst>
            <a:outerShdw dist="28398" dir="1593903"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bg1"/>
                </a:solidFill>
                <a:latin typeface="方正魏碑简体" pitchFamily="2" charset="-122"/>
                <a:ea typeface="方正魏碑简体" pitchFamily="2" charset="-122"/>
              </a:rPr>
              <a:t>亡国不可以复存，死者不可以复生，故明君慎之，良将警之。</a:t>
            </a:r>
          </a:p>
        </p:txBody>
      </p:sp>
      <p:grpSp>
        <p:nvGrpSpPr>
          <p:cNvPr id="2" name="Group 10"/>
          <p:cNvGrpSpPr/>
          <p:nvPr/>
        </p:nvGrpSpPr>
        <p:grpSpPr bwMode="auto">
          <a:xfrm>
            <a:off x="5653088" y="1916113"/>
            <a:ext cx="3095625" cy="4033837"/>
            <a:chOff x="3152" y="799"/>
            <a:chExt cx="2313" cy="2994"/>
          </a:xfrm>
        </p:grpSpPr>
        <p:pic>
          <p:nvPicPr>
            <p:cNvPr id="6657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 y="799"/>
              <a:ext cx="2313" cy="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Rectangle 12"/>
            <p:cNvSpPr>
              <a:spLocks noChangeArrowheads="1"/>
            </p:cNvSpPr>
            <p:nvPr/>
          </p:nvSpPr>
          <p:spPr bwMode="auto">
            <a:xfrm>
              <a:off x="3825" y="3444"/>
              <a:ext cx="1370" cy="349"/>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400" b="0">
                  <a:solidFill>
                    <a:schemeClr val="bg1"/>
                  </a:solidFill>
                  <a:latin typeface="黑体" panose="02010609060101010101" pitchFamily="49" charset="-122"/>
                  <a:ea typeface="黑体" panose="02010609060101010101" pitchFamily="49" charset="-122"/>
                </a:rPr>
                <a:t>孙　　武</a:t>
              </a:r>
            </a:p>
          </p:txBody>
        </p:sp>
      </p:grpSp>
      <p:sp>
        <p:nvSpPr>
          <p:cNvPr id="66565"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66566" name="TextBox 17"/>
          <p:cNvSpPr txBox="1">
            <a:spLocks noChangeArrowheads="1"/>
          </p:cNvSpPr>
          <p:nvPr/>
        </p:nvSpPr>
        <p:spPr bwMode="auto">
          <a:xfrm>
            <a:off x="785813" y="1928813"/>
            <a:ext cx="4494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火攻篇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66567" name="TextBox 9"/>
          <p:cNvSpPr txBox="1">
            <a:spLocks noChangeArrowheads="1"/>
          </p:cNvSpPr>
          <p:nvPr/>
        </p:nvSpPr>
        <p:spPr bwMode="auto">
          <a:xfrm>
            <a:off x="142875" y="2143125"/>
            <a:ext cx="862013"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solidFill>
                  <a:srgbClr val="00FFFF"/>
                </a:solidFill>
                <a:ea typeface="方正彩云简体" pitchFamily="2" charset="-122"/>
              </a:rPr>
              <a:t>慎 战 思 想</a:t>
            </a:r>
          </a:p>
        </p:txBody>
      </p:sp>
      <p:sp>
        <p:nvSpPr>
          <p:cNvPr id="66568" name="TextBox 10"/>
          <p:cNvSpPr txBox="1">
            <a:spLocks noChangeArrowheads="1"/>
          </p:cNvSpPr>
          <p:nvPr/>
        </p:nvSpPr>
        <p:spPr bwMode="auto">
          <a:xfrm>
            <a:off x="1285875" y="4929188"/>
            <a:ext cx="4151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00"/>
                </a:solidFill>
                <a:ea typeface="方正彩云简体" pitchFamily="2" charset="-122"/>
              </a:rPr>
              <a:t>“非利不动，非得不用，</a:t>
            </a:r>
            <a:endParaRPr lang="en-US" altLang="zh-CN" sz="2800">
              <a:solidFill>
                <a:srgbClr val="FFFF00"/>
              </a:solidFill>
              <a:ea typeface="方正彩云简体" pitchFamily="2" charset="-122"/>
            </a:endParaRPr>
          </a:p>
          <a:p>
            <a:pPr eaLnBrk="1" hangingPunct="1">
              <a:spcBef>
                <a:spcPct val="0"/>
              </a:spcBef>
              <a:buFontTx/>
              <a:buNone/>
            </a:pPr>
            <a:r>
              <a:rPr lang="en-US" altLang="zh-CN" sz="2800">
                <a:solidFill>
                  <a:srgbClr val="FFFF00"/>
                </a:solidFill>
                <a:ea typeface="方正彩云简体" pitchFamily="2" charset="-122"/>
              </a:rPr>
              <a:t>    </a:t>
            </a:r>
            <a:r>
              <a:rPr lang="zh-CN" altLang="en-US" sz="2800">
                <a:solidFill>
                  <a:srgbClr val="FFFF00"/>
                </a:solidFill>
                <a:ea typeface="方正彩云简体" pitchFamily="2" charset="-122"/>
              </a:rPr>
              <a:t>非危不战”</a:t>
            </a:r>
          </a:p>
        </p:txBody>
      </p:sp>
      <p:sp>
        <p:nvSpPr>
          <p:cNvPr id="66569"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6741"/>
                                        </p:tgtEl>
                                        <p:attrNameLst>
                                          <p:attrName>style.visibility</p:attrName>
                                        </p:attrNameLst>
                                      </p:cBhvr>
                                      <p:to>
                                        <p:strVal val="visible"/>
                                      </p:to>
                                    </p:set>
                                    <p:animEffect transition="in" filter="wipe(right)">
                                      <p:cBhvr>
                                        <p:cTn id="7" dur="1000"/>
                                        <p:tgtEl>
                                          <p:spTgt spid="116741"/>
                                        </p:tgtEl>
                                      </p:cBhvr>
                                    </p:animEffect>
                                  </p:childTnLst>
                                </p:cTn>
                              </p:par>
                            </p:childTnLst>
                          </p:cTn>
                        </p:par>
                        <p:par>
                          <p:cTn id="8" fill="hold">
                            <p:stCondLst>
                              <p:cond delay="1000"/>
                            </p:stCondLst>
                            <p:childTnLst>
                              <p:par>
                                <p:cTn id="9" presetID="18" presetClass="entr" presetSubtype="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0"/>
          <p:cNvSpPr>
            <a:spLocks noChangeArrowheads="1"/>
          </p:cNvSpPr>
          <p:nvPr/>
        </p:nvSpPr>
        <p:spPr bwMode="auto">
          <a:xfrm>
            <a:off x="74613" y="1196975"/>
            <a:ext cx="9069387" cy="647700"/>
          </a:xfrm>
          <a:prstGeom prst="rect">
            <a:avLst/>
          </a:prstGeom>
          <a:noFill/>
          <a:ln w="9525">
            <a:noFill/>
            <a:miter lim="800000"/>
          </a:ln>
          <a:effectLst>
            <a:outerShdw dist="35921" dir="2700000" algn="ctr" rotWithShape="0">
              <a:schemeClr val="tx1"/>
            </a:outerShdw>
          </a:effectLst>
        </p:spPr>
        <p:txBody>
          <a:bodyPr/>
          <a:lstStyle/>
          <a:p>
            <a:pPr marL="342900" indent="-342900" algn="just" eaLnBrk="1" hangingPunct="1">
              <a:spcBef>
                <a:spcPct val="20000"/>
              </a:spcBef>
              <a:buFont typeface="Arial" panose="020B0604020202020204" pitchFamily="34" charset="0"/>
              <a:buNone/>
              <a:defRPr/>
            </a:pPr>
            <a:r>
              <a:rPr lang="zh-CN" altLang="en-US" sz="3200">
                <a:solidFill>
                  <a:srgbClr val="FFFF00"/>
                </a:solidFill>
                <a:latin typeface="+mj-lt"/>
                <a:ea typeface="楷体_GB2312" pitchFamily="49" charset="-122"/>
                <a:cs typeface="+mj-cs"/>
                <a:sym typeface="+mn-ea"/>
              </a:rPr>
              <a:t>（一）</a:t>
            </a:r>
            <a:r>
              <a:rPr lang="zh-CN" altLang="en-US" sz="3200" b="0">
                <a:solidFill>
                  <a:srgbClr val="FFFF00"/>
                </a:solidFill>
                <a:latin typeface="方正楷体_GB2312" panose="02000000000000000000" charset="-122"/>
                <a:ea typeface="方正楷体_GB2312" panose="02000000000000000000" charset="-122"/>
              </a:rPr>
              <a:t>战争观上，主张重战、慎战、全争、备战</a:t>
            </a:r>
          </a:p>
        </p:txBody>
      </p:sp>
      <p:sp>
        <p:nvSpPr>
          <p:cNvPr id="59423" name="Text Box 31" descr="画布"/>
          <p:cNvSpPr txBox="1">
            <a:spLocks noChangeArrowheads="1"/>
          </p:cNvSpPr>
          <p:nvPr/>
        </p:nvSpPr>
        <p:spPr bwMode="auto">
          <a:xfrm>
            <a:off x="1116013" y="2349500"/>
            <a:ext cx="3841750" cy="3024188"/>
          </a:xfrm>
          <a:prstGeom prst="rect">
            <a:avLst/>
          </a:prstGeom>
          <a:noFill/>
          <a:ln>
            <a:noFill/>
          </a:ln>
          <a:effectLst>
            <a:outerShdw dist="28398" dir="1593903"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bg1"/>
                </a:solidFill>
                <a:latin typeface="方正魏碑简体" pitchFamily="2" charset="-122"/>
                <a:ea typeface="方正魏碑简体" pitchFamily="2" charset="-122"/>
              </a:rPr>
              <a:t>故百战百胜，非善之善者也；</a:t>
            </a:r>
          </a:p>
          <a:p>
            <a:pPr eaLnBrk="1" hangingPunct="1">
              <a:spcBef>
                <a:spcPct val="0"/>
              </a:spcBef>
              <a:buFontTx/>
              <a:buNone/>
            </a:pPr>
            <a:r>
              <a:rPr lang="zh-CN" altLang="en-US" sz="4000" b="0">
                <a:solidFill>
                  <a:schemeClr val="bg1"/>
                </a:solidFill>
                <a:latin typeface="方正魏碑简体" pitchFamily="2" charset="-122"/>
                <a:ea typeface="方正魏碑简体" pitchFamily="2" charset="-122"/>
              </a:rPr>
              <a:t>不战而屈人之兵，善之善者也。 </a:t>
            </a:r>
          </a:p>
        </p:txBody>
      </p:sp>
      <p:grpSp>
        <p:nvGrpSpPr>
          <p:cNvPr id="2" name="Group 38"/>
          <p:cNvGrpSpPr/>
          <p:nvPr/>
        </p:nvGrpSpPr>
        <p:grpSpPr bwMode="auto">
          <a:xfrm>
            <a:off x="5580063" y="1989138"/>
            <a:ext cx="3095625" cy="4033837"/>
            <a:chOff x="3152" y="799"/>
            <a:chExt cx="2313" cy="2994"/>
          </a:xfrm>
        </p:grpSpPr>
        <p:pic>
          <p:nvPicPr>
            <p:cNvPr id="67593"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 y="799"/>
              <a:ext cx="2313" cy="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4" name="Rectangle 40"/>
            <p:cNvSpPr>
              <a:spLocks noChangeArrowheads="1"/>
            </p:cNvSpPr>
            <p:nvPr/>
          </p:nvSpPr>
          <p:spPr bwMode="auto">
            <a:xfrm>
              <a:off x="3825" y="3444"/>
              <a:ext cx="1370" cy="349"/>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400" b="0">
                  <a:solidFill>
                    <a:schemeClr val="bg1"/>
                  </a:solidFill>
                  <a:latin typeface="黑体" panose="02010609060101010101" pitchFamily="49" charset="-122"/>
                  <a:ea typeface="黑体" panose="02010609060101010101" pitchFamily="49" charset="-122"/>
                </a:rPr>
                <a:t>孙　　武</a:t>
              </a:r>
            </a:p>
          </p:txBody>
        </p:sp>
      </p:grpSp>
      <p:sp>
        <p:nvSpPr>
          <p:cNvPr id="67589"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67590" name="TextBox 17"/>
          <p:cNvSpPr txBox="1">
            <a:spLocks noChangeArrowheads="1"/>
          </p:cNvSpPr>
          <p:nvPr/>
        </p:nvSpPr>
        <p:spPr bwMode="auto">
          <a:xfrm>
            <a:off x="785813" y="1785938"/>
            <a:ext cx="4494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谋攻篇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67591" name="TextBox 9"/>
          <p:cNvSpPr txBox="1">
            <a:spLocks noChangeArrowheads="1"/>
          </p:cNvSpPr>
          <p:nvPr/>
        </p:nvSpPr>
        <p:spPr bwMode="auto">
          <a:xfrm>
            <a:off x="214313" y="2071688"/>
            <a:ext cx="862012" cy="278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solidFill>
                  <a:srgbClr val="00FFFF"/>
                </a:solidFill>
                <a:ea typeface="方正彩云简体" pitchFamily="2" charset="-122"/>
              </a:rPr>
              <a:t>全 争 思 想</a:t>
            </a:r>
          </a:p>
        </p:txBody>
      </p:sp>
      <p:sp>
        <p:nvSpPr>
          <p:cNvPr id="67592"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9423"/>
                                        </p:tgtEl>
                                        <p:attrNameLst>
                                          <p:attrName>style.visibility</p:attrName>
                                        </p:attrNameLst>
                                      </p:cBhvr>
                                      <p:to>
                                        <p:strVal val="visible"/>
                                      </p:to>
                                    </p:set>
                                    <p:animEffect transition="in" filter="strips(downLeft)">
                                      <p:cBhvr>
                                        <p:cTn id="7" dur="1000"/>
                                        <p:tgtEl>
                                          <p:spTgt spid="59423"/>
                                        </p:tgtEl>
                                      </p:cBhvr>
                                    </p:animEffect>
                                  </p:childTnLst>
                                </p:cTn>
                              </p:par>
                            </p:childTnLst>
                          </p:cTn>
                        </p:par>
                        <p:par>
                          <p:cTn id="8" fill="hold">
                            <p:stCondLst>
                              <p:cond delay="1000"/>
                            </p:stCondLst>
                            <p:childTnLst>
                              <p:par>
                                <p:cTn id="9" presetID="18" presetClass="entr" presetSubtype="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1"/>
          <p:cNvSpPr>
            <a:spLocks noChangeArrowheads="1"/>
          </p:cNvSpPr>
          <p:nvPr/>
        </p:nvSpPr>
        <p:spPr bwMode="auto">
          <a:xfrm>
            <a:off x="0" y="1196975"/>
            <a:ext cx="9144000" cy="647700"/>
          </a:xfrm>
          <a:prstGeom prst="rect">
            <a:avLst/>
          </a:prstGeom>
          <a:noFill/>
          <a:ln w="9525">
            <a:noFill/>
            <a:miter lim="800000"/>
          </a:ln>
          <a:effectLst>
            <a:outerShdw dist="35921" dir="2700000" algn="ctr" rotWithShape="0">
              <a:schemeClr val="tx1"/>
            </a:outerShdw>
          </a:effectLst>
        </p:spPr>
        <p:txBody>
          <a:bodyPr/>
          <a:lstStyle/>
          <a:p>
            <a:pPr marL="342900" indent="-342900" algn="just" eaLnBrk="1" hangingPunct="1">
              <a:spcBef>
                <a:spcPct val="20000"/>
              </a:spcBef>
              <a:buFont typeface="Arial" panose="020B0604020202020204" pitchFamily="34" charset="0"/>
              <a:buNone/>
              <a:defRPr/>
            </a:pPr>
            <a:r>
              <a:rPr lang="zh-CN" altLang="en-US" sz="3200">
                <a:solidFill>
                  <a:srgbClr val="FFFF00"/>
                </a:solidFill>
                <a:latin typeface="+mj-lt"/>
                <a:ea typeface="楷体_GB2312" pitchFamily="49" charset="-122"/>
                <a:cs typeface="+mj-cs"/>
                <a:sym typeface="+mn-ea"/>
              </a:rPr>
              <a:t>（一）</a:t>
            </a:r>
            <a:r>
              <a:rPr lang="zh-CN" altLang="en-US" sz="3200" b="0">
                <a:solidFill>
                  <a:srgbClr val="FFFF00"/>
                </a:solidFill>
                <a:latin typeface="方正楷体_GB2312" panose="02000000000000000000" charset="-122"/>
                <a:ea typeface="方正楷体_GB2312" panose="02000000000000000000" charset="-122"/>
              </a:rPr>
              <a:t>战争观上，主张重战、慎战、全争、备战</a:t>
            </a:r>
          </a:p>
        </p:txBody>
      </p:sp>
      <p:grpSp>
        <p:nvGrpSpPr>
          <p:cNvPr id="2" name="Group 16"/>
          <p:cNvGrpSpPr/>
          <p:nvPr/>
        </p:nvGrpSpPr>
        <p:grpSpPr bwMode="auto">
          <a:xfrm>
            <a:off x="1187450" y="2124075"/>
            <a:ext cx="6672263" cy="3752850"/>
            <a:chOff x="491" y="1302"/>
            <a:chExt cx="4203" cy="2364"/>
          </a:xfrm>
        </p:grpSpPr>
        <p:pic>
          <p:nvPicPr>
            <p:cNvPr id="68614" name="Picture 6" descr="200509231135257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 y="1302"/>
              <a:ext cx="4203" cy="1976"/>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68615" name="Text Box 15"/>
            <p:cNvSpPr txBox="1">
              <a:spLocks noChangeArrowheads="1"/>
            </p:cNvSpPr>
            <p:nvPr/>
          </p:nvSpPr>
          <p:spPr bwMode="auto">
            <a:xfrm>
              <a:off x="1338" y="3339"/>
              <a:ext cx="2495" cy="32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a:solidFill>
                    <a:schemeClr val="bg1"/>
                  </a:solidFill>
                  <a:ea typeface="黑体" panose="02010609060101010101" pitchFamily="49" charset="-122"/>
                </a:rPr>
                <a:t>和 平 解 放 北 平</a:t>
              </a:r>
            </a:p>
          </p:txBody>
        </p:sp>
      </p:grpSp>
      <p:sp>
        <p:nvSpPr>
          <p:cNvPr id="6861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68613"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9"/>
          <p:cNvSpPr>
            <a:spLocks noChangeArrowheads="1"/>
          </p:cNvSpPr>
          <p:nvPr/>
        </p:nvSpPr>
        <p:spPr bwMode="auto">
          <a:xfrm>
            <a:off x="0" y="1196975"/>
            <a:ext cx="9144000" cy="647700"/>
          </a:xfrm>
          <a:prstGeom prst="rect">
            <a:avLst/>
          </a:prstGeom>
          <a:noFill/>
          <a:ln w="9525">
            <a:noFill/>
            <a:miter lim="800000"/>
          </a:ln>
          <a:effectLst>
            <a:outerShdw dist="35921" dir="2700000" algn="ctr" rotWithShape="0">
              <a:schemeClr val="tx1"/>
            </a:outerShdw>
          </a:effectLst>
        </p:spPr>
        <p:txBody>
          <a:bodyPr/>
          <a:lstStyle/>
          <a:p>
            <a:pPr marL="342900" indent="-342900" algn="just" eaLnBrk="1" hangingPunct="1">
              <a:spcBef>
                <a:spcPct val="20000"/>
              </a:spcBef>
              <a:buFont typeface="Arial" panose="020B0604020202020204" pitchFamily="34" charset="0"/>
              <a:buNone/>
              <a:defRPr/>
            </a:pPr>
            <a:r>
              <a:rPr lang="zh-CN" altLang="en-US" sz="3200">
                <a:solidFill>
                  <a:srgbClr val="FFFF00"/>
                </a:solidFill>
                <a:latin typeface="+mj-lt"/>
                <a:ea typeface="楷体_GB2312" pitchFamily="49" charset="-122"/>
                <a:cs typeface="+mj-cs"/>
                <a:sym typeface="+mn-ea"/>
              </a:rPr>
              <a:t>（一）</a:t>
            </a:r>
            <a:r>
              <a:rPr lang="zh-CN" altLang="en-US" sz="3200" b="0">
                <a:solidFill>
                  <a:srgbClr val="FFFF00"/>
                </a:solidFill>
                <a:latin typeface="方正楷体_GB2312" panose="02000000000000000000" charset="-122"/>
                <a:ea typeface="方正楷体_GB2312" panose="02000000000000000000" charset="-122"/>
              </a:rPr>
              <a:t>战争观上，主张重战、慎战、全争、备战</a:t>
            </a:r>
          </a:p>
        </p:txBody>
      </p:sp>
      <p:sp>
        <p:nvSpPr>
          <p:cNvPr id="60442" name="Text Box 26" descr="画布"/>
          <p:cNvSpPr txBox="1">
            <a:spLocks noChangeArrowheads="1"/>
          </p:cNvSpPr>
          <p:nvPr/>
        </p:nvSpPr>
        <p:spPr bwMode="auto">
          <a:xfrm>
            <a:off x="1116013" y="2420938"/>
            <a:ext cx="4451350" cy="3024187"/>
          </a:xfrm>
          <a:prstGeom prst="rect">
            <a:avLst/>
          </a:prstGeom>
          <a:noFill/>
          <a:ln>
            <a:noFill/>
          </a:ln>
          <a:effectLst>
            <a:outerShdw dist="28398" dir="1593903"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bg1"/>
                </a:solidFill>
                <a:latin typeface="方正魏碑简体" pitchFamily="2" charset="-122"/>
                <a:ea typeface="方正魏碑简体" pitchFamily="2" charset="-122"/>
              </a:rPr>
              <a:t>用兵之法，无恃其不来，恃吾有以待也；无恃其不攻，恃吾有所不可攻也。 </a:t>
            </a:r>
          </a:p>
        </p:txBody>
      </p:sp>
      <p:grpSp>
        <p:nvGrpSpPr>
          <p:cNvPr id="2" name="Group 32"/>
          <p:cNvGrpSpPr/>
          <p:nvPr/>
        </p:nvGrpSpPr>
        <p:grpSpPr bwMode="auto">
          <a:xfrm>
            <a:off x="5868988" y="1989138"/>
            <a:ext cx="3095625" cy="4033837"/>
            <a:chOff x="3152" y="799"/>
            <a:chExt cx="2313" cy="2994"/>
          </a:xfrm>
        </p:grpSpPr>
        <p:pic>
          <p:nvPicPr>
            <p:cNvPr id="69641"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 y="799"/>
              <a:ext cx="2313" cy="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2" name="Rectangle 34"/>
            <p:cNvSpPr>
              <a:spLocks noChangeArrowheads="1"/>
            </p:cNvSpPr>
            <p:nvPr/>
          </p:nvSpPr>
          <p:spPr bwMode="auto">
            <a:xfrm>
              <a:off x="3825" y="3444"/>
              <a:ext cx="1370" cy="349"/>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400" b="0">
                  <a:solidFill>
                    <a:schemeClr val="bg1"/>
                  </a:solidFill>
                  <a:latin typeface="黑体" panose="02010609060101010101" pitchFamily="49" charset="-122"/>
                  <a:ea typeface="黑体" panose="02010609060101010101" pitchFamily="49" charset="-122"/>
                </a:rPr>
                <a:t>孙　　武</a:t>
              </a:r>
            </a:p>
          </p:txBody>
        </p:sp>
      </p:grpSp>
      <p:sp>
        <p:nvSpPr>
          <p:cNvPr id="69637"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69638" name="TextBox 17"/>
          <p:cNvSpPr txBox="1">
            <a:spLocks noChangeArrowheads="1"/>
          </p:cNvSpPr>
          <p:nvPr/>
        </p:nvSpPr>
        <p:spPr bwMode="auto">
          <a:xfrm>
            <a:off x="785813" y="1785938"/>
            <a:ext cx="4494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九变篇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69639" name="TextBox 9"/>
          <p:cNvSpPr txBox="1">
            <a:spLocks noChangeArrowheads="1"/>
          </p:cNvSpPr>
          <p:nvPr/>
        </p:nvSpPr>
        <p:spPr bwMode="auto">
          <a:xfrm>
            <a:off x="214313" y="2428875"/>
            <a:ext cx="862012"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solidFill>
                  <a:srgbClr val="00FFFF"/>
                </a:solidFill>
                <a:ea typeface="方正彩云简体" pitchFamily="2" charset="-122"/>
              </a:rPr>
              <a:t>备 战 思 想</a:t>
            </a:r>
          </a:p>
        </p:txBody>
      </p:sp>
      <p:sp>
        <p:nvSpPr>
          <p:cNvPr id="69640"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60442"/>
                                        </p:tgtEl>
                                        <p:attrNameLst>
                                          <p:attrName>style.visibility</p:attrName>
                                        </p:attrNameLst>
                                      </p:cBhvr>
                                      <p:to>
                                        <p:strVal val="visible"/>
                                      </p:to>
                                    </p:set>
                                    <p:animEffect transition="in" filter="strips(downLeft)">
                                      <p:cBhvr>
                                        <p:cTn id="7" dur="1000"/>
                                        <p:tgtEl>
                                          <p:spTgt spid="60442"/>
                                        </p:tgtEl>
                                      </p:cBhvr>
                                    </p:animEffect>
                                  </p:childTnLst>
                                </p:cTn>
                              </p:par>
                            </p:childTnLst>
                          </p:cTn>
                        </p:par>
                        <p:par>
                          <p:cTn id="8" fill="hold">
                            <p:stCondLst>
                              <p:cond delay="1000"/>
                            </p:stCondLst>
                            <p:childTnLst>
                              <p:par>
                                <p:cTn id="9" presetID="18" presetClass="entr" presetSubtype="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4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0" y="928688"/>
            <a:ext cx="8816975" cy="647700"/>
          </a:xfrm>
          <a:effectLst>
            <a:outerShdw dist="35921" dir="2700000" algn="ctr" rotWithShape="0">
              <a:schemeClr val="tx1"/>
            </a:outerShdw>
          </a:effectLst>
        </p:spPr>
        <p:txBody>
          <a:bodyPr/>
          <a:lstStyle/>
          <a:p>
            <a:pPr algn="just" eaLnBrk="1" hangingPunct="1">
              <a:buFontTx/>
              <a:buNone/>
              <a:defRPr/>
            </a:pPr>
            <a:r>
              <a:rPr lang="zh-CN" altLang="en-US" b="1">
                <a:solidFill>
                  <a:srgbClr val="FFFF00"/>
                </a:solidFill>
                <a:latin typeface="+mj-lt"/>
                <a:ea typeface="楷体_GB2312" pitchFamily="49" charset="-122"/>
                <a:cs typeface="+mj-cs"/>
                <a:sym typeface="+mn-ea"/>
              </a:rPr>
              <a:t>（二）</a:t>
            </a:r>
            <a:r>
              <a:rPr lang="zh-CN" altLang="en-US">
                <a:solidFill>
                  <a:srgbClr val="FFFF00"/>
                </a:solidFill>
                <a:latin typeface="方正楷体_GB2312" panose="02000000000000000000" charset="-122"/>
                <a:ea typeface="方正楷体_GB2312" panose="02000000000000000000" charset="-122"/>
                <a:cs typeface="方正楷体_GB2312" panose="02000000000000000000" charset="-122"/>
              </a:rPr>
              <a:t>战争指导上，强调“知彼知己，百战不殆” </a:t>
            </a:r>
          </a:p>
        </p:txBody>
      </p:sp>
      <p:grpSp>
        <p:nvGrpSpPr>
          <p:cNvPr id="2" name="Group 25"/>
          <p:cNvGrpSpPr/>
          <p:nvPr/>
        </p:nvGrpSpPr>
        <p:grpSpPr bwMode="auto">
          <a:xfrm>
            <a:off x="1428750" y="1857375"/>
            <a:ext cx="6084888" cy="4319588"/>
            <a:chOff x="1496" y="981"/>
            <a:chExt cx="3833" cy="2721"/>
          </a:xfrm>
        </p:grpSpPr>
        <p:pic>
          <p:nvPicPr>
            <p:cNvPr id="70664" name="Picture 22" descr="实事求是 拷贝3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 y="981"/>
              <a:ext cx="3833" cy="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5" name="Text Box 23" descr="画布"/>
            <p:cNvSpPr txBox="1">
              <a:spLocks noChangeArrowheads="1"/>
            </p:cNvSpPr>
            <p:nvPr/>
          </p:nvSpPr>
          <p:spPr bwMode="auto">
            <a:xfrm>
              <a:off x="2050" y="1480"/>
              <a:ext cx="2804" cy="1951"/>
            </a:xfrm>
            <a:prstGeom prst="rect">
              <a:avLst/>
            </a:prstGeom>
            <a:noFill/>
            <a:ln>
              <a:noFill/>
            </a:ln>
            <a:effectLst>
              <a:outerShdw dist="12700" dir="54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tx2"/>
                  </a:solidFill>
                  <a:latin typeface="方正黄草简体" pitchFamily="2" charset="-122"/>
                  <a:ea typeface="方正黄草简体" pitchFamily="2" charset="-122"/>
                </a:rPr>
                <a:t>知彼知己，百战不殆；不知彼而知己，一胜一负；不知彼不知己，每战必殆。 </a:t>
              </a:r>
            </a:p>
          </p:txBody>
        </p:sp>
      </p:grpSp>
      <p:sp>
        <p:nvSpPr>
          <p:cNvPr id="70660"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0661" name="TextBox 17"/>
          <p:cNvSpPr txBox="1">
            <a:spLocks noChangeArrowheads="1"/>
          </p:cNvSpPr>
          <p:nvPr/>
        </p:nvSpPr>
        <p:spPr bwMode="auto">
          <a:xfrm>
            <a:off x="2357438" y="1571625"/>
            <a:ext cx="4494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谋攻篇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70662" name="TextBox 8"/>
          <p:cNvSpPr txBox="1">
            <a:spLocks noChangeArrowheads="1"/>
          </p:cNvSpPr>
          <p:nvPr/>
        </p:nvSpPr>
        <p:spPr bwMode="auto">
          <a:xfrm>
            <a:off x="7866063" y="1928813"/>
            <a:ext cx="1169987"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FF00"/>
                </a:solidFill>
                <a:ea typeface="方正彩云简体" pitchFamily="2" charset="-122"/>
              </a:rPr>
              <a:t>彭德怀一生最</a:t>
            </a:r>
            <a:endParaRPr lang="en-US" altLang="zh-CN">
              <a:solidFill>
                <a:srgbClr val="FFFF00"/>
              </a:solidFill>
              <a:ea typeface="方正彩云简体" pitchFamily="2" charset="-122"/>
            </a:endParaRPr>
          </a:p>
          <a:p>
            <a:pPr eaLnBrk="1" hangingPunct="1">
              <a:spcBef>
                <a:spcPct val="0"/>
              </a:spcBef>
              <a:buFontTx/>
              <a:buNone/>
            </a:pPr>
            <a:r>
              <a:rPr lang="zh-CN" altLang="en-US">
                <a:solidFill>
                  <a:srgbClr val="FFFF00"/>
                </a:solidFill>
                <a:ea typeface="方正彩云简体" pitchFamily="2" charset="-122"/>
              </a:rPr>
              <a:t>难对付的两个敌人？</a:t>
            </a:r>
          </a:p>
        </p:txBody>
      </p:sp>
      <p:sp>
        <p:nvSpPr>
          <p:cNvPr id="70663"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wipe(left)">
                                      <p:cBhvr>
                                        <p:cTn id="7" dur="1000"/>
                                        <p:tgtEl>
                                          <p:spTgt spid="29699">
                                            <p:txEl>
                                              <p:pRg st="0" end="0"/>
                                            </p:txEl>
                                          </p:spTgt>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8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125538"/>
            <a:ext cx="479425" cy="2160587"/>
          </a:xfrm>
          <a:prstGeom prst="rect">
            <a:avLst/>
          </a:prstGeom>
          <a:noFill/>
          <a:ln w="57150" cmpd="thinThick">
            <a:solidFill>
              <a:schemeClr val="bg2"/>
            </a:solidFill>
            <a:miter lim="800000"/>
            <a:headEnd/>
            <a:tailEnd/>
          </a:ln>
          <a:effectLst>
            <a:outerShdw dist="71842"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79887" name="Rectangle 15"/>
          <p:cNvSpPr>
            <a:spLocks noChangeArrowheads="1"/>
          </p:cNvSpPr>
          <p:nvPr/>
        </p:nvSpPr>
        <p:spPr bwMode="auto">
          <a:xfrm>
            <a:off x="2051050" y="1412875"/>
            <a:ext cx="3311525" cy="3503613"/>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latin typeface="黑体" panose="02010609060101010101" pitchFamily="49" charset="-122"/>
                <a:ea typeface="黑体" panose="02010609060101010101" pitchFamily="49" charset="-122"/>
              </a:rPr>
              <a:t>　　战争不是神物，乃是世间的一种必然运动，因此，孙子的规律</a:t>
            </a:r>
            <a:r>
              <a:rPr lang="zh-CN" altLang="en-US">
                <a:solidFill>
                  <a:schemeClr val="bg1"/>
                </a:solidFill>
                <a:ea typeface="黑体" panose="02010609060101010101" pitchFamily="49" charset="-122"/>
              </a:rPr>
              <a:t>“</a:t>
            </a:r>
            <a:r>
              <a:rPr lang="zh-CN" altLang="en-US">
                <a:solidFill>
                  <a:schemeClr val="bg1"/>
                </a:solidFill>
                <a:latin typeface="黑体" panose="02010609060101010101" pitchFamily="49" charset="-122"/>
                <a:ea typeface="黑体" panose="02010609060101010101" pitchFamily="49" charset="-122"/>
              </a:rPr>
              <a:t> 知彼知己，百战不殆</a:t>
            </a:r>
            <a:r>
              <a:rPr lang="zh-CN" altLang="en-US">
                <a:solidFill>
                  <a:schemeClr val="bg1"/>
                </a:solidFill>
                <a:ea typeface="黑体" panose="02010609060101010101" pitchFamily="49" charset="-122"/>
              </a:rPr>
              <a:t>”</a:t>
            </a:r>
            <a:r>
              <a:rPr lang="zh-CN" altLang="en-US">
                <a:solidFill>
                  <a:schemeClr val="bg1"/>
                </a:solidFill>
                <a:latin typeface="黑体" panose="02010609060101010101" pitchFamily="49" charset="-122"/>
                <a:ea typeface="黑体" panose="02010609060101010101" pitchFamily="49" charset="-122"/>
              </a:rPr>
              <a:t> 乃是科学的真理。</a:t>
            </a:r>
          </a:p>
        </p:txBody>
      </p:sp>
      <p:pic>
        <p:nvPicPr>
          <p:cNvPr id="7988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2205038"/>
            <a:ext cx="3230563"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1686"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9881"/>
                                        </p:tgtEl>
                                        <p:attrNameLst>
                                          <p:attrName>style.visibility</p:attrName>
                                        </p:attrNameLst>
                                      </p:cBhvr>
                                      <p:to>
                                        <p:strVal val="visible"/>
                                      </p:to>
                                    </p:set>
                                    <p:animEffect transition="in" filter="wipe(up)">
                                      <p:cBhvr>
                                        <p:cTn id="7" dur="500"/>
                                        <p:tgtEl>
                                          <p:spTgt spid="79881"/>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79888"/>
                                        </p:tgtEl>
                                        <p:attrNameLst>
                                          <p:attrName>style.visibility</p:attrName>
                                        </p:attrNameLst>
                                      </p:cBhvr>
                                      <p:to>
                                        <p:strVal val="visible"/>
                                      </p:to>
                                    </p:set>
                                    <p:animEffect transition="in" filter="strips(downRight)">
                                      <p:cBhvr>
                                        <p:cTn id="11" dur="1000"/>
                                        <p:tgtEl>
                                          <p:spTgt spid="79888"/>
                                        </p:tgtEl>
                                      </p:cBhvr>
                                    </p:animEffect>
                                  </p:childTnLst>
                                </p:cTn>
                              </p:par>
                            </p:childTnLst>
                          </p:cTn>
                        </p:par>
                        <p:par>
                          <p:cTn id="12" fill="hold">
                            <p:stCondLst>
                              <p:cond delay="1500"/>
                            </p:stCondLst>
                            <p:childTnLst>
                              <p:par>
                                <p:cTn id="13" presetID="4" presetClass="entr" presetSubtype="16" fill="hold" grpId="0" nodeType="afterEffect">
                                  <p:stCondLst>
                                    <p:cond delay="0"/>
                                  </p:stCondLst>
                                  <p:childTnLst>
                                    <p:set>
                                      <p:cBhvr>
                                        <p:cTn id="14" dur="1" fill="hold">
                                          <p:stCondLst>
                                            <p:cond delay="0"/>
                                          </p:stCondLst>
                                        </p:cTn>
                                        <p:tgtEl>
                                          <p:spTgt spid="79887"/>
                                        </p:tgtEl>
                                        <p:attrNameLst>
                                          <p:attrName>style.visibility</p:attrName>
                                        </p:attrNameLst>
                                      </p:cBhvr>
                                      <p:to>
                                        <p:strVal val="visible"/>
                                      </p:to>
                                    </p:set>
                                    <p:animEffect transition="in" filter="box(in)">
                                      <p:cBhvr>
                                        <p:cTn id="15" dur="1000"/>
                                        <p:tgtEl>
                                          <p:spTgt spid="79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2" name="Rectangle 12"/>
          <p:cNvSpPr>
            <a:spLocks noChangeArrowheads="1"/>
          </p:cNvSpPr>
          <p:nvPr/>
        </p:nvSpPr>
        <p:spPr bwMode="auto">
          <a:xfrm>
            <a:off x="611188" y="1268413"/>
            <a:ext cx="7532687" cy="790575"/>
          </a:xfrm>
          <a:prstGeom prst="rect">
            <a:avLst/>
          </a:prstGeom>
          <a:noFill/>
          <a:ln w="9525">
            <a:noFill/>
            <a:miter lim="800000"/>
          </a:ln>
          <a:effectLst>
            <a:outerShdw dist="35921" dir="2700000" algn="ctr" rotWithShape="0">
              <a:schemeClr val="tx1"/>
            </a:outerShdw>
          </a:effectLst>
        </p:spPr>
        <p:txBody>
          <a:bodyPr/>
          <a:lstStyle/>
          <a:p>
            <a:pPr marL="342900" indent="-342900" algn="just" eaLnBrk="1" hangingPunct="1">
              <a:spcBef>
                <a:spcPct val="20000"/>
              </a:spcBef>
              <a:buFont typeface="Arial" panose="020B0604020202020204" pitchFamily="34" charset="0"/>
              <a:buNone/>
              <a:defRPr/>
            </a:pPr>
            <a:r>
              <a:rPr lang="zh-CN" altLang="en-US" sz="3600">
                <a:solidFill>
                  <a:srgbClr val="FFFF00"/>
                </a:solidFill>
                <a:latin typeface="+mj-lt"/>
                <a:ea typeface="楷体_GB2312" pitchFamily="49" charset="-122"/>
                <a:cs typeface="+mj-cs"/>
                <a:sym typeface="+mn-ea"/>
              </a:rPr>
              <a:t>（三）</a:t>
            </a:r>
            <a:r>
              <a:rPr lang="zh-CN" altLang="en-US" sz="3600" b="0">
                <a:solidFill>
                  <a:srgbClr val="FFFF00"/>
                </a:solidFill>
                <a:latin typeface="方正楷体_GB2312" panose="02000000000000000000" charset="-122"/>
                <a:ea typeface="方正楷体_GB2312" panose="02000000000000000000" charset="-122"/>
              </a:rPr>
              <a:t>战略战术上，重视谋略制胜</a:t>
            </a:r>
          </a:p>
        </p:txBody>
      </p:sp>
      <p:sp>
        <p:nvSpPr>
          <p:cNvPr id="30736" name="Rectangle 16"/>
          <p:cNvSpPr>
            <a:spLocks noChangeArrowheads="1"/>
          </p:cNvSpPr>
          <p:nvPr/>
        </p:nvSpPr>
        <p:spPr bwMode="auto">
          <a:xfrm>
            <a:off x="971550" y="2565400"/>
            <a:ext cx="7416800" cy="2528888"/>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chemeClr val="bg1"/>
                </a:solidFill>
                <a:latin typeface="黑体" panose="02010609060101010101" pitchFamily="49" charset="-122"/>
                <a:ea typeface="黑体" panose="02010609060101010101" pitchFamily="49" charset="-122"/>
              </a:rPr>
              <a:t>　　</a:t>
            </a:r>
            <a:r>
              <a:rPr lang="en-US" altLang="zh-CN">
                <a:solidFill>
                  <a:schemeClr val="bg1"/>
                </a:solidFill>
                <a:latin typeface="黑体" panose="02010609060101010101" pitchFamily="49" charset="-122"/>
                <a:ea typeface="黑体" panose="02010609060101010101" pitchFamily="49" charset="-122"/>
              </a:rPr>
              <a:t>《</a:t>
            </a:r>
            <a:r>
              <a:rPr lang="zh-CN" altLang="en-US">
                <a:solidFill>
                  <a:schemeClr val="bg1"/>
                </a:solidFill>
                <a:latin typeface="黑体" panose="02010609060101010101" pitchFamily="49" charset="-122"/>
                <a:ea typeface="黑体" panose="02010609060101010101" pitchFamily="49" charset="-122"/>
              </a:rPr>
              <a:t>孙子兵法</a:t>
            </a:r>
            <a:r>
              <a:rPr lang="en-US" altLang="zh-CN">
                <a:solidFill>
                  <a:schemeClr val="bg1"/>
                </a:solidFill>
                <a:latin typeface="黑体" panose="02010609060101010101" pitchFamily="49" charset="-122"/>
                <a:ea typeface="黑体" panose="02010609060101010101" pitchFamily="49" charset="-122"/>
              </a:rPr>
              <a:t>》</a:t>
            </a:r>
            <a:r>
              <a:rPr lang="zh-CN" altLang="en-US">
                <a:solidFill>
                  <a:schemeClr val="bg1"/>
                </a:solidFill>
                <a:latin typeface="黑体" panose="02010609060101010101" pitchFamily="49" charset="-122"/>
                <a:ea typeface="黑体" panose="02010609060101010101" pitchFamily="49" charset="-122"/>
              </a:rPr>
              <a:t>军事思想的核心是谋略制胜。它认为军事斗争不仅仅是军事力量的竞赛，而且是敌我双方政治、经济、军事和外交等综合斗争，也是双方军事指导艺术的较量，即斗智。 </a:t>
            </a:r>
          </a:p>
        </p:txBody>
      </p:sp>
      <p:sp>
        <p:nvSpPr>
          <p:cNvPr id="72708"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2709"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32"/>
                                        </p:tgtEl>
                                        <p:attrNameLst>
                                          <p:attrName>style.visibility</p:attrName>
                                        </p:attrNameLst>
                                      </p:cBhvr>
                                      <p:to>
                                        <p:strVal val="visible"/>
                                      </p:to>
                                    </p:set>
                                    <p:animEffect transition="in" filter="wipe(left)">
                                      <p:cBhvr>
                                        <p:cTn id="7" dur="1000"/>
                                        <p:tgtEl>
                                          <p:spTgt spid="3073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0736"/>
                                        </p:tgtEl>
                                        <p:attrNameLst>
                                          <p:attrName>style.visibility</p:attrName>
                                        </p:attrNameLst>
                                      </p:cBhvr>
                                      <p:to>
                                        <p:strVal val="visible"/>
                                      </p:to>
                                    </p:set>
                                    <p:animEffect transition="in" filter="wipe(left)">
                                      <p:cBhvr>
                                        <p:cTn id="11" dur="1000"/>
                                        <p:tgtEl>
                                          <p:spTgt spid="30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2" grpId="0" bldLvl="0" animBg="1"/>
      <p:bldP spid="307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bwMode="auto">
          <a:xfrm>
            <a:off x="4643438" y="1989138"/>
            <a:ext cx="4103687" cy="3887787"/>
            <a:chOff x="1824" y="633"/>
            <a:chExt cx="2834" cy="2849"/>
          </a:xfrm>
        </p:grpSpPr>
        <p:sp>
          <p:nvSpPr>
            <p:cNvPr id="11275" name="Puzzle3"/>
            <p:cNvSpPr>
              <a:spLocks noEditPoints="1" noChangeArrowheads="1"/>
            </p:cNvSpPr>
            <p:nvPr/>
          </p:nvSpPr>
          <p:spPr bwMode="auto">
            <a:xfrm>
              <a:off x="3204" y="633"/>
              <a:ext cx="1114" cy="1514"/>
            </a:xfrm>
            <a:custGeom>
              <a:avLst/>
              <a:gdLst>
                <a:gd name="T0" fmla="*/ 23 w 21600"/>
                <a:gd name="T1" fmla="*/ 103 h 21600"/>
                <a:gd name="T2" fmla="*/ 25 w 21600"/>
                <a:gd name="T3" fmla="*/ 100 h 21600"/>
                <a:gd name="T4" fmla="*/ 23 w 21600"/>
                <a:gd name="T5" fmla="*/ 94 h 21600"/>
                <a:gd name="T6" fmla="*/ 21 w 21600"/>
                <a:gd name="T7" fmla="*/ 86 h 21600"/>
                <a:gd name="T8" fmla="*/ 23 w 21600"/>
                <a:gd name="T9" fmla="*/ 80 h 21600"/>
                <a:gd name="T10" fmla="*/ 26 w 21600"/>
                <a:gd name="T11" fmla="*/ 78 h 21600"/>
                <a:gd name="T12" fmla="*/ 30 w 21600"/>
                <a:gd name="T13" fmla="*/ 78 h 21600"/>
                <a:gd name="T14" fmla="*/ 34 w 21600"/>
                <a:gd name="T15" fmla="*/ 80 h 21600"/>
                <a:gd name="T16" fmla="*/ 36 w 21600"/>
                <a:gd name="T17" fmla="*/ 85 h 21600"/>
                <a:gd name="T18" fmla="*/ 35 w 21600"/>
                <a:gd name="T19" fmla="*/ 92 h 21600"/>
                <a:gd name="T20" fmla="*/ 32 w 21600"/>
                <a:gd name="T21" fmla="*/ 99 h 21600"/>
                <a:gd name="T22" fmla="*/ 33 w 21600"/>
                <a:gd name="T23" fmla="*/ 102 h 21600"/>
                <a:gd name="T24" fmla="*/ 38 w 21600"/>
                <a:gd name="T25" fmla="*/ 105 h 21600"/>
                <a:gd name="T26" fmla="*/ 46 w 21600"/>
                <a:gd name="T27" fmla="*/ 106 h 21600"/>
                <a:gd name="T28" fmla="*/ 54 w 21600"/>
                <a:gd name="T29" fmla="*/ 105 h 21600"/>
                <a:gd name="T30" fmla="*/ 54 w 21600"/>
                <a:gd name="T31" fmla="*/ 94 h 21600"/>
                <a:gd name="T32" fmla="*/ 55 w 21600"/>
                <a:gd name="T33" fmla="*/ 78 h 21600"/>
                <a:gd name="T34" fmla="*/ 52 w 21600"/>
                <a:gd name="T35" fmla="*/ 74 h 21600"/>
                <a:gd name="T36" fmla="*/ 48 w 21600"/>
                <a:gd name="T37" fmla="*/ 74 h 21600"/>
                <a:gd name="T38" fmla="*/ 44 w 21600"/>
                <a:gd name="T39" fmla="*/ 77 h 21600"/>
                <a:gd name="T40" fmla="*/ 39 w 21600"/>
                <a:gd name="T41" fmla="*/ 76 h 21600"/>
                <a:gd name="T42" fmla="*/ 36 w 21600"/>
                <a:gd name="T43" fmla="*/ 72 h 21600"/>
                <a:gd name="T44" fmla="*/ 35 w 21600"/>
                <a:gd name="T45" fmla="*/ 67 h 21600"/>
                <a:gd name="T46" fmla="*/ 36 w 21600"/>
                <a:gd name="T47" fmla="*/ 62 h 21600"/>
                <a:gd name="T48" fmla="*/ 41 w 21600"/>
                <a:gd name="T49" fmla="*/ 57 h 21600"/>
                <a:gd name="T50" fmla="*/ 47 w 21600"/>
                <a:gd name="T51" fmla="*/ 59 h 21600"/>
                <a:gd name="T52" fmla="*/ 50 w 21600"/>
                <a:gd name="T53" fmla="*/ 62 h 21600"/>
                <a:gd name="T54" fmla="*/ 53 w 21600"/>
                <a:gd name="T55" fmla="*/ 62 h 21600"/>
                <a:gd name="T56" fmla="*/ 57 w 21600"/>
                <a:gd name="T57" fmla="*/ 59 h 21600"/>
                <a:gd name="T58" fmla="*/ 58 w 21600"/>
                <a:gd name="T59" fmla="*/ 53 h 21600"/>
                <a:gd name="T60" fmla="*/ 55 w 21600"/>
                <a:gd name="T61" fmla="*/ 37 h 21600"/>
                <a:gd name="T62" fmla="*/ 47 w 21600"/>
                <a:gd name="T63" fmla="*/ 35 h 21600"/>
                <a:gd name="T64" fmla="*/ 36 w 21600"/>
                <a:gd name="T65" fmla="*/ 34 h 21600"/>
                <a:gd name="T66" fmla="*/ 32 w 21600"/>
                <a:gd name="T67" fmla="*/ 29 h 21600"/>
                <a:gd name="T68" fmla="*/ 31 w 21600"/>
                <a:gd name="T69" fmla="*/ 22 h 21600"/>
                <a:gd name="T70" fmla="*/ 34 w 21600"/>
                <a:gd name="T71" fmla="*/ 17 h 21600"/>
                <a:gd name="T72" fmla="*/ 36 w 21600"/>
                <a:gd name="T73" fmla="*/ 9 h 21600"/>
                <a:gd name="T74" fmla="*/ 34 w 21600"/>
                <a:gd name="T75" fmla="*/ 3 h 21600"/>
                <a:gd name="T76" fmla="*/ 30 w 21600"/>
                <a:gd name="T77" fmla="*/ 0 h 21600"/>
                <a:gd name="T78" fmla="*/ 25 w 21600"/>
                <a:gd name="T79" fmla="*/ 0 h 21600"/>
                <a:gd name="T80" fmla="*/ 22 w 21600"/>
                <a:gd name="T81" fmla="*/ 3 h 21600"/>
                <a:gd name="T82" fmla="*/ 20 w 21600"/>
                <a:gd name="T83" fmla="*/ 8 h 21600"/>
                <a:gd name="T84" fmla="*/ 21 w 21600"/>
                <a:gd name="T85" fmla="*/ 16 h 21600"/>
                <a:gd name="T86" fmla="*/ 24 w 21600"/>
                <a:gd name="T87" fmla="*/ 22 h 21600"/>
                <a:gd name="T88" fmla="*/ 22 w 21600"/>
                <a:gd name="T89" fmla="*/ 29 h 21600"/>
                <a:gd name="T90" fmla="*/ 15 w 21600"/>
                <a:gd name="T91" fmla="*/ 33 h 21600"/>
                <a:gd name="T92" fmla="*/ 4 w 21600"/>
                <a:gd name="T93" fmla="*/ 33 h 21600"/>
                <a:gd name="T94" fmla="*/ 0 w 21600"/>
                <a:gd name="T95" fmla="*/ 49 h 21600"/>
                <a:gd name="T96" fmla="*/ 1 w 21600"/>
                <a:gd name="T97" fmla="*/ 58 h 21600"/>
                <a:gd name="T98" fmla="*/ 6 w 21600"/>
                <a:gd name="T99" fmla="*/ 60 h 21600"/>
                <a:gd name="T100" fmla="*/ 10 w 21600"/>
                <a:gd name="T101" fmla="*/ 59 h 21600"/>
                <a:gd name="T102" fmla="*/ 15 w 21600"/>
                <a:gd name="T103" fmla="*/ 56 h 21600"/>
                <a:gd name="T104" fmla="*/ 20 w 21600"/>
                <a:gd name="T105" fmla="*/ 60 h 21600"/>
                <a:gd name="T106" fmla="*/ 21 w 21600"/>
                <a:gd name="T107" fmla="*/ 68 h 21600"/>
                <a:gd name="T108" fmla="*/ 18 w 21600"/>
                <a:gd name="T109" fmla="*/ 73 h 21600"/>
                <a:gd name="T110" fmla="*/ 13 w 21600"/>
                <a:gd name="T111" fmla="*/ 74 h 21600"/>
                <a:gd name="T112" fmla="*/ 9 w 21600"/>
                <a:gd name="T113" fmla="*/ 70 h 21600"/>
                <a:gd name="T114" fmla="*/ 5 w 21600"/>
                <a:gd name="T115" fmla="*/ 70 h 21600"/>
                <a:gd name="T116" fmla="*/ 1 w 21600"/>
                <a:gd name="T117" fmla="*/ 75 h 21600"/>
                <a:gd name="T118" fmla="*/ 1 w 21600"/>
                <a:gd name="T119" fmla="*/ 85 h 21600"/>
                <a:gd name="T120" fmla="*/ 3 w 21600"/>
                <a:gd name="T121" fmla="*/ 99 h 21600"/>
                <a:gd name="T122" fmla="*/ 4 w 21600"/>
                <a:gd name="T123" fmla="*/ 103 h 21600"/>
                <a:gd name="T124" fmla="*/ 15 w 21600"/>
                <a:gd name="T125" fmla="*/ 102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ln>
          </p:spPr>
          <p:txBody>
            <a:bodyPr/>
            <a:lstStyle/>
            <a:p>
              <a:endParaRPr lang="zh-CN" altLang="en-US"/>
            </a:p>
          </p:txBody>
        </p:sp>
        <p:sp>
          <p:nvSpPr>
            <p:cNvPr id="11276" name="Puzzle2"/>
            <p:cNvSpPr>
              <a:spLocks noEditPoints="1" noChangeArrowheads="1"/>
            </p:cNvSpPr>
            <p:nvPr/>
          </p:nvSpPr>
          <p:spPr bwMode="auto">
            <a:xfrm>
              <a:off x="2880" y="1736"/>
              <a:ext cx="1778" cy="1379"/>
            </a:xfrm>
            <a:custGeom>
              <a:avLst/>
              <a:gdLst>
                <a:gd name="T0" fmla="*/ 25 w 21600"/>
                <a:gd name="T1" fmla="*/ 52 h 21600"/>
                <a:gd name="T2" fmla="*/ 17 w 21600"/>
                <a:gd name="T3" fmla="*/ 49 h 21600"/>
                <a:gd name="T4" fmla="*/ 9 w 21600"/>
                <a:gd name="T5" fmla="*/ 47 h 21600"/>
                <a:gd name="T6" fmla="*/ 4 w 21600"/>
                <a:gd name="T7" fmla="*/ 49 h 21600"/>
                <a:gd name="T8" fmla="*/ 0 w 21600"/>
                <a:gd name="T9" fmla="*/ 55 h 21600"/>
                <a:gd name="T10" fmla="*/ 3 w 21600"/>
                <a:gd name="T11" fmla="*/ 61 h 21600"/>
                <a:gd name="T12" fmla="*/ 8 w 21600"/>
                <a:gd name="T13" fmla="*/ 63 h 21600"/>
                <a:gd name="T14" fmla="*/ 15 w 21600"/>
                <a:gd name="T15" fmla="*/ 62 h 21600"/>
                <a:gd name="T16" fmla="*/ 25 w 21600"/>
                <a:gd name="T17" fmla="*/ 60 h 21600"/>
                <a:gd name="T18" fmla="*/ 28 w 21600"/>
                <a:gd name="T19" fmla="*/ 63 h 21600"/>
                <a:gd name="T20" fmla="*/ 31 w 21600"/>
                <a:gd name="T21" fmla="*/ 70 h 21600"/>
                <a:gd name="T22" fmla="*/ 31 w 21600"/>
                <a:gd name="T23" fmla="*/ 79 h 21600"/>
                <a:gd name="T24" fmla="*/ 32 w 21600"/>
                <a:gd name="T25" fmla="*/ 86 h 21600"/>
                <a:gd name="T26" fmla="*/ 50 w 21600"/>
                <a:gd name="T27" fmla="*/ 86 h 21600"/>
                <a:gd name="T28" fmla="*/ 61 w 21600"/>
                <a:gd name="T29" fmla="*/ 83 h 21600"/>
                <a:gd name="T30" fmla="*/ 64 w 21600"/>
                <a:gd name="T31" fmla="*/ 76 h 21600"/>
                <a:gd name="T32" fmla="*/ 59 w 21600"/>
                <a:gd name="T33" fmla="*/ 70 h 21600"/>
                <a:gd name="T34" fmla="*/ 57 w 21600"/>
                <a:gd name="T35" fmla="*/ 63 h 21600"/>
                <a:gd name="T36" fmla="*/ 61 w 21600"/>
                <a:gd name="T37" fmla="*/ 59 h 21600"/>
                <a:gd name="T38" fmla="*/ 67 w 21600"/>
                <a:gd name="T39" fmla="*/ 57 h 21600"/>
                <a:gd name="T40" fmla="*/ 75 w 21600"/>
                <a:gd name="T41" fmla="*/ 57 h 21600"/>
                <a:gd name="T42" fmla="*/ 80 w 21600"/>
                <a:gd name="T43" fmla="*/ 59 h 21600"/>
                <a:gd name="T44" fmla="*/ 83 w 21600"/>
                <a:gd name="T45" fmla="*/ 65 h 21600"/>
                <a:gd name="T46" fmla="*/ 81 w 21600"/>
                <a:gd name="T47" fmla="*/ 72 h 21600"/>
                <a:gd name="T48" fmla="*/ 76 w 21600"/>
                <a:gd name="T49" fmla="*/ 76 h 21600"/>
                <a:gd name="T50" fmla="*/ 77 w 21600"/>
                <a:gd name="T51" fmla="*/ 82 h 21600"/>
                <a:gd name="T52" fmla="*/ 85 w 21600"/>
                <a:gd name="T53" fmla="*/ 86 h 21600"/>
                <a:gd name="T54" fmla="*/ 102 w 21600"/>
                <a:gd name="T55" fmla="*/ 88 h 21600"/>
                <a:gd name="T56" fmla="*/ 114 w 21600"/>
                <a:gd name="T57" fmla="*/ 86 h 21600"/>
                <a:gd name="T58" fmla="*/ 113 w 21600"/>
                <a:gd name="T59" fmla="*/ 75 h 21600"/>
                <a:gd name="T60" fmla="*/ 116 w 21600"/>
                <a:gd name="T61" fmla="*/ 64 h 21600"/>
                <a:gd name="T62" fmla="*/ 121 w 21600"/>
                <a:gd name="T63" fmla="*/ 63 h 21600"/>
                <a:gd name="T64" fmla="*/ 128 w 21600"/>
                <a:gd name="T65" fmla="*/ 66 h 21600"/>
                <a:gd name="T66" fmla="*/ 135 w 21600"/>
                <a:gd name="T67" fmla="*/ 69 h 21600"/>
                <a:gd name="T68" fmla="*/ 142 w 21600"/>
                <a:gd name="T69" fmla="*/ 67 h 21600"/>
                <a:gd name="T70" fmla="*/ 146 w 21600"/>
                <a:gd name="T71" fmla="*/ 61 h 21600"/>
                <a:gd name="T72" fmla="*/ 145 w 21600"/>
                <a:gd name="T73" fmla="*/ 57 h 21600"/>
                <a:gd name="T74" fmla="*/ 138 w 21600"/>
                <a:gd name="T75" fmla="*/ 52 h 21600"/>
                <a:gd name="T76" fmla="*/ 130 w 21600"/>
                <a:gd name="T77" fmla="*/ 53 h 21600"/>
                <a:gd name="T78" fmla="*/ 125 w 21600"/>
                <a:gd name="T79" fmla="*/ 56 h 21600"/>
                <a:gd name="T80" fmla="*/ 119 w 21600"/>
                <a:gd name="T81" fmla="*/ 56 h 21600"/>
                <a:gd name="T82" fmla="*/ 114 w 21600"/>
                <a:gd name="T83" fmla="*/ 53 h 21600"/>
                <a:gd name="T84" fmla="*/ 114 w 21600"/>
                <a:gd name="T85" fmla="*/ 35 h 21600"/>
                <a:gd name="T86" fmla="*/ 109 w 21600"/>
                <a:gd name="T87" fmla="*/ 25 h 21600"/>
                <a:gd name="T88" fmla="*/ 96 w 21600"/>
                <a:gd name="T89" fmla="*/ 26 h 21600"/>
                <a:gd name="T90" fmla="*/ 84 w 21600"/>
                <a:gd name="T91" fmla="*/ 24 h 21600"/>
                <a:gd name="T92" fmla="*/ 78 w 21600"/>
                <a:gd name="T93" fmla="*/ 21 h 21600"/>
                <a:gd name="T94" fmla="*/ 78 w 21600"/>
                <a:gd name="T95" fmla="*/ 18 h 21600"/>
                <a:gd name="T96" fmla="*/ 84 w 21600"/>
                <a:gd name="T97" fmla="*/ 11 h 21600"/>
                <a:gd name="T98" fmla="*/ 83 w 21600"/>
                <a:gd name="T99" fmla="*/ 4 h 21600"/>
                <a:gd name="T100" fmla="*/ 78 w 21600"/>
                <a:gd name="T101" fmla="*/ 1 h 21600"/>
                <a:gd name="T102" fmla="*/ 72 w 21600"/>
                <a:gd name="T103" fmla="*/ 0 h 21600"/>
                <a:gd name="T104" fmla="*/ 66 w 21600"/>
                <a:gd name="T105" fmla="*/ 1 h 21600"/>
                <a:gd name="T106" fmla="*/ 62 w 21600"/>
                <a:gd name="T107" fmla="*/ 3 h 21600"/>
                <a:gd name="T108" fmla="*/ 60 w 21600"/>
                <a:gd name="T109" fmla="*/ 10 h 21600"/>
                <a:gd name="T110" fmla="*/ 65 w 21600"/>
                <a:gd name="T111" fmla="*/ 17 h 21600"/>
                <a:gd name="T112" fmla="*/ 66 w 21600"/>
                <a:gd name="T113" fmla="*/ 21 h 21600"/>
                <a:gd name="T114" fmla="*/ 60 w 21600"/>
                <a:gd name="T115" fmla="*/ 23 h 21600"/>
                <a:gd name="T116" fmla="*/ 50 w 21600"/>
                <a:gd name="T117" fmla="*/ 22 h 21600"/>
                <a:gd name="T118" fmla="*/ 32 w 21600"/>
                <a:gd name="T119" fmla="*/ 23 h 21600"/>
                <a:gd name="T120" fmla="*/ 29 w 21600"/>
                <a:gd name="T121" fmla="*/ 32 h 21600"/>
                <a:gd name="T122" fmla="*/ 30 w 21600"/>
                <a:gd name="T123" fmla="*/ 47 h 216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ln>
          </p:spPr>
          <p:txBody>
            <a:bodyPr/>
            <a:lstStyle/>
            <a:p>
              <a:endParaRPr lang="zh-CN" altLang="en-US"/>
            </a:p>
          </p:txBody>
        </p:sp>
        <p:sp>
          <p:nvSpPr>
            <p:cNvPr id="11277" name="Puzzle4"/>
            <p:cNvSpPr>
              <a:spLocks noEditPoints="1" noChangeArrowheads="1"/>
            </p:cNvSpPr>
            <p:nvPr/>
          </p:nvSpPr>
          <p:spPr bwMode="auto">
            <a:xfrm>
              <a:off x="2192" y="1719"/>
              <a:ext cx="1072" cy="1763"/>
            </a:xfrm>
            <a:custGeom>
              <a:avLst/>
              <a:gdLst>
                <a:gd name="T0" fmla="*/ 12 w 21600"/>
                <a:gd name="T1" fmla="*/ 68 h 21600"/>
                <a:gd name="T2" fmla="*/ 17 w 21600"/>
                <a:gd name="T3" fmla="*/ 70 h 21600"/>
                <a:gd name="T4" fmla="*/ 20 w 21600"/>
                <a:gd name="T5" fmla="*/ 76 h 21600"/>
                <a:gd name="T6" fmla="*/ 20 w 21600"/>
                <a:gd name="T7" fmla="*/ 82 h 21600"/>
                <a:gd name="T8" fmla="*/ 17 w 21600"/>
                <a:gd name="T9" fmla="*/ 88 h 21600"/>
                <a:gd name="T10" fmla="*/ 12 w 21600"/>
                <a:gd name="T11" fmla="*/ 89 h 21600"/>
                <a:gd name="T12" fmla="*/ 8 w 21600"/>
                <a:gd name="T13" fmla="*/ 84 h 21600"/>
                <a:gd name="T14" fmla="*/ 4 w 21600"/>
                <a:gd name="T15" fmla="*/ 82 h 21600"/>
                <a:gd name="T16" fmla="*/ 1 w 21600"/>
                <a:gd name="T17" fmla="*/ 86 h 21600"/>
                <a:gd name="T18" fmla="*/ 0 w 21600"/>
                <a:gd name="T19" fmla="*/ 104 h 21600"/>
                <a:gd name="T20" fmla="*/ 3 w 21600"/>
                <a:gd name="T21" fmla="*/ 112 h 21600"/>
                <a:gd name="T22" fmla="*/ 17 w 21600"/>
                <a:gd name="T23" fmla="*/ 111 h 21600"/>
                <a:gd name="T24" fmla="*/ 24 w 21600"/>
                <a:gd name="T25" fmla="*/ 115 h 21600"/>
                <a:gd name="T26" fmla="*/ 25 w 21600"/>
                <a:gd name="T27" fmla="*/ 121 h 21600"/>
                <a:gd name="T28" fmla="*/ 23 w 21600"/>
                <a:gd name="T29" fmla="*/ 127 h 21600"/>
                <a:gd name="T30" fmla="*/ 22 w 21600"/>
                <a:gd name="T31" fmla="*/ 136 h 21600"/>
                <a:gd name="T32" fmla="*/ 25 w 21600"/>
                <a:gd name="T33" fmla="*/ 143 h 21600"/>
                <a:gd name="T34" fmla="*/ 28 w 21600"/>
                <a:gd name="T35" fmla="*/ 144 h 21600"/>
                <a:gd name="T36" fmla="*/ 34 w 21600"/>
                <a:gd name="T37" fmla="*/ 141 h 21600"/>
                <a:gd name="T38" fmla="*/ 36 w 21600"/>
                <a:gd name="T39" fmla="*/ 133 h 21600"/>
                <a:gd name="T40" fmla="*/ 34 w 21600"/>
                <a:gd name="T41" fmla="*/ 125 h 21600"/>
                <a:gd name="T42" fmla="*/ 32 w 21600"/>
                <a:gd name="T43" fmla="*/ 117 h 21600"/>
                <a:gd name="T44" fmla="*/ 34 w 21600"/>
                <a:gd name="T45" fmla="*/ 111 h 21600"/>
                <a:gd name="T46" fmla="*/ 40 w 21600"/>
                <a:gd name="T47" fmla="*/ 110 h 21600"/>
                <a:gd name="T48" fmla="*/ 52 w 21600"/>
                <a:gd name="T49" fmla="*/ 110 h 21600"/>
                <a:gd name="T50" fmla="*/ 53 w 21600"/>
                <a:gd name="T51" fmla="*/ 98 h 21600"/>
                <a:gd name="T52" fmla="*/ 53 w 21600"/>
                <a:gd name="T53" fmla="*/ 87 h 21600"/>
                <a:gd name="T54" fmla="*/ 51 w 21600"/>
                <a:gd name="T55" fmla="*/ 80 h 21600"/>
                <a:gd name="T56" fmla="*/ 48 w 21600"/>
                <a:gd name="T57" fmla="*/ 79 h 21600"/>
                <a:gd name="T58" fmla="*/ 42 w 21600"/>
                <a:gd name="T59" fmla="*/ 81 h 21600"/>
                <a:gd name="T60" fmla="*/ 38 w 21600"/>
                <a:gd name="T61" fmla="*/ 81 h 21600"/>
                <a:gd name="T62" fmla="*/ 35 w 21600"/>
                <a:gd name="T63" fmla="*/ 76 h 21600"/>
                <a:gd name="T64" fmla="*/ 35 w 21600"/>
                <a:gd name="T65" fmla="*/ 69 h 21600"/>
                <a:gd name="T66" fmla="*/ 38 w 21600"/>
                <a:gd name="T67" fmla="*/ 63 h 21600"/>
                <a:gd name="T68" fmla="*/ 41 w 21600"/>
                <a:gd name="T69" fmla="*/ 62 h 21600"/>
                <a:gd name="T70" fmla="*/ 47 w 21600"/>
                <a:gd name="T71" fmla="*/ 67 h 21600"/>
                <a:gd name="T72" fmla="*/ 50 w 21600"/>
                <a:gd name="T73" fmla="*/ 67 h 21600"/>
                <a:gd name="T74" fmla="*/ 52 w 21600"/>
                <a:gd name="T75" fmla="*/ 64 h 21600"/>
                <a:gd name="T76" fmla="*/ 53 w 21600"/>
                <a:gd name="T77" fmla="*/ 51 h 21600"/>
                <a:gd name="T78" fmla="*/ 52 w 21600"/>
                <a:gd name="T79" fmla="*/ 32 h 21600"/>
                <a:gd name="T80" fmla="*/ 45 w 21600"/>
                <a:gd name="T81" fmla="*/ 35 h 21600"/>
                <a:gd name="T82" fmla="*/ 37 w 21600"/>
                <a:gd name="T83" fmla="*/ 34 h 21600"/>
                <a:gd name="T84" fmla="*/ 31 w 21600"/>
                <a:gd name="T85" fmla="*/ 31 h 21600"/>
                <a:gd name="T86" fmla="*/ 30 w 21600"/>
                <a:gd name="T87" fmla="*/ 26 h 21600"/>
                <a:gd name="T88" fmla="*/ 32 w 21600"/>
                <a:gd name="T89" fmla="*/ 21 h 21600"/>
                <a:gd name="T90" fmla="*/ 35 w 21600"/>
                <a:gd name="T91" fmla="*/ 12 h 21600"/>
                <a:gd name="T92" fmla="*/ 32 w 21600"/>
                <a:gd name="T93" fmla="*/ 3 h 21600"/>
                <a:gd name="T94" fmla="*/ 26 w 21600"/>
                <a:gd name="T95" fmla="*/ 0 h 21600"/>
                <a:gd name="T96" fmla="*/ 21 w 21600"/>
                <a:gd name="T97" fmla="*/ 5 h 21600"/>
                <a:gd name="T98" fmla="*/ 19 w 21600"/>
                <a:gd name="T99" fmla="*/ 15 h 21600"/>
                <a:gd name="T100" fmla="*/ 21 w 21600"/>
                <a:gd name="T101" fmla="*/ 20 h 21600"/>
                <a:gd name="T102" fmla="*/ 23 w 21600"/>
                <a:gd name="T103" fmla="*/ 27 h 21600"/>
                <a:gd name="T104" fmla="*/ 22 w 21600"/>
                <a:gd name="T105" fmla="*/ 31 h 21600"/>
                <a:gd name="T106" fmla="*/ 12 w 21600"/>
                <a:gd name="T107" fmla="*/ 32 h 21600"/>
                <a:gd name="T108" fmla="*/ 2 w 21600"/>
                <a:gd name="T109" fmla="*/ 32 h 21600"/>
                <a:gd name="T110" fmla="*/ 1 w 21600"/>
                <a:gd name="T111" fmla="*/ 57 h 21600"/>
                <a:gd name="T112" fmla="*/ 2 w 21600"/>
                <a:gd name="T113" fmla="*/ 71 h 21600"/>
                <a:gd name="T114" fmla="*/ 5 w 21600"/>
                <a:gd name="T115" fmla="*/ 74 h 21600"/>
                <a:gd name="T116" fmla="*/ 9 w 21600"/>
                <a:gd name="T117" fmla="*/ 72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ln>
          </p:spPr>
          <p:txBody>
            <a:bodyPr/>
            <a:lstStyle/>
            <a:p>
              <a:endParaRPr lang="zh-CN" altLang="en-US"/>
            </a:p>
          </p:txBody>
        </p:sp>
        <p:sp>
          <p:nvSpPr>
            <p:cNvPr id="11278" name="Puzzle1"/>
            <p:cNvSpPr>
              <a:spLocks noEditPoints="1" noChangeArrowheads="1"/>
            </p:cNvSpPr>
            <p:nvPr/>
          </p:nvSpPr>
          <p:spPr bwMode="auto">
            <a:xfrm>
              <a:off x="1824" y="1091"/>
              <a:ext cx="1800" cy="1051"/>
            </a:xfrm>
            <a:custGeom>
              <a:avLst/>
              <a:gdLst>
                <a:gd name="T0" fmla="*/ 70 w 21600"/>
                <a:gd name="T1" fmla="*/ 48 h 21600"/>
                <a:gd name="T2" fmla="*/ 70 w 21600"/>
                <a:gd name="T3" fmla="*/ 45 h 21600"/>
                <a:gd name="T4" fmla="*/ 65 w 21600"/>
                <a:gd name="T5" fmla="*/ 41 h 21600"/>
                <a:gd name="T6" fmla="*/ 63 w 21600"/>
                <a:gd name="T7" fmla="*/ 37 h 21600"/>
                <a:gd name="T8" fmla="*/ 68 w 21600"/>
                <a:gd name="T9" fmla="*/ 32 h 21600"/>
                <a:gd name="T10" fmla="*/ 79 w 21600"/>
                <a:gd name="T11" fmla="*/ 31 h 21600"/>
                <a:gd name="T12" fmla="*/ 87 w 21600"/>
                <a:gd name="T13" fmla="*/ 34 h 21600"/>
                <a:gd name="T14" fmla="*/ 89 w 21600"/>
                <a:gd name="T15" fmla="*/ 39 h 21600"/>
                <a:gd name="T16" fmla="*/ 82 w 21600"/>
                <a:gd name="T17" fmla="*/ 44 h 21600"/>
                <a:gd name="T18" fmla="*/ 81 w 21600"/>
                <a:gd name="T19" fmla="*/ 47 h 21600"/>
                <a:gd name="T20" fmla="*/ 85 w 21600"/>
                <a:gd name="T21" fmla="*/ 50 h 21600"/>
                <a:gd name="T22" fmla="*/ 97 w 21600"/>
                <a:gd name="T23" fmla="*/ 51 h 21600"/>
                <a:gd name="T24" fmla="*/ 112 w 21600"/>
                <a:gd name="T25" fmla="*/ 51 h 21600"/>
                <a:gd name="T26" fmla="*/ 119 w 21600"/>
                <a:gd name="T27" fmla="*/ 48 h 21600"/>
                <a:gd name="T28" fmla="*/ 119 w 21600"/>
                <a:gd name="T29" fmla="*/ 41 h 21600"/>
                <a:gd name="T30" fmla="*/ 116 w 21600"/>
                <a:gd name="T31" fmla="*/ 31 h 21600"/>
                <a:gd name="T32" fmla="*/ 121 w 21600"/>
                <a:gd name="T33" fmla="*/ 27 h 21600"/>
                <a:gd name="T34" fmla="*/ 128 w 21600"/>
                <a:gd name="T35" fmla="*/ 26 h 21600"/>
                <a:gd name="T36" fmla="*/ 134 w 21600"/>
                <a:gd name="T37" fmla="*/ 28 h 21600"/>
                <a:gd name="T38" fmla="*/ 142 w 21600"/>
                <a:gd name="T39" fmla="*/ 29 h 21600"/>
                <a:gd name="T40" fmla="*/ 149 w 21600"/>
                <a:gd name="T41" fmla="*/ 26 h 21600"/>
                <a:gd name="T42" fmla="*/ 149 w 21600"/>
                <a:gd name="T43" fmla="*/ 21 h 21600"/>
                <a:gd name="T44" fmla="*/ 142 w 21600"/>
                <a:gd name="T45" fmla="*/ 17 h 21600"/>
                <a:gd name="T46" fmla="*/ 134 w 21600"/>
                <a:gd name="T47" fmla="*/ 18 h 21600"/>
                <a:gd name="T48" fmla="*/ 127 w 21600"/>
                <a:gd name="T49" fmla="*/ 20 h 21600"/>
                <a:gd name="T50" fmla="*/ 119 w 21600"/>
                <a:gd name="T51" fmla="*/ 19 h 21600"/>
                <a:gd name="T52" fmla="*/ 115 w 21600"/>
                <a:gd name="T53" fmla="*/ 15 h 21600"/>
                <a:gd name="T54" fmla="*/ 117 w 21600"/>
                <a:gd name="T55" fmla="*/ 3 h 21600"/>
                <a:gd name="T56" fmla="*/ 105 w 21600"/>
                <a:gd name="T57" fmla="*/ 1 h 21600"/>
                <a:gd name="T58" fmla="*/ 90 w 21600"/>
                <a:gd name="T59" fmla="*/ 0 h 21600"/>
                <a:gd name="T60" fmla="*/ 86 w 21600"/>
                <a:gd name="T61" fmla="*/ 3 h 21600"/>
                <a:gd name="T62" fmla="*/ 86 w 21600"/>
                <a:gd name="T63" fmla="*/ 8 h 21600"/>
                <a:gd name="T64" fmla="*/ 91 w 21600"/>
                <a:gd name="T65" fmla="*/ 12 h 21600"/>
                <a:gd name="T66" fmla="*/ 91 w 21600"/>
                <a:gd name="T67" fmla="*/ 18 h 21600"/>
                <a:gd name="T68" fmla="*/ 82 w 21600"/>
                <a:gd name="T69" fmla="*/ 21 h 21600"/>
                <a:gd name="T70" fmla="*/ 74 w 21600"/>
                <a:gd name="T71" fmla="*/ 20 h 21600"/>
                <a:gd name="T72" fmla="*/ 69 w 21600"/>
                <a:gd name="T73" fmla="*/ 18 h 21600"/>
                <a:gd name="T74" fmla="*/ 68 w 21600"/>
                <a:gd name="T75" fmla="*/ 12 h 21600"/>
                <a:gd name="T76" fmla="*/ 72 w 21600"/>
                <a:gd name="T77" fmla="*/ 8 h 21600"/>
                <a:gd name="T78" fmla="*/ 72 w 21600"/>
                <a:gd name="T79" fmla="*/ 4 h 21600"/>
                <a:gd name="T80" fmla="*/ 64 w 21600"/>
                <a:gd name="T81" fmla="*/ 2 h 21600"/>
                <a:gd name="T82" fmla="*/ 43 w 21600"/>
                <a:gd name="T83" fmla="*/ 1 h 21600"/>
                <a:gd name="T84" fmla="*/ 36 w 21600"/>
                <a:gd name="T85" fmla="*/ 8 h 21600"/>
                <a:gd name="T86" fmla="*/ 37 w 21600"/>
                <a:gd name="T87" fmla="*/ 17 h 21600"/>
                <a:gd name="T88" fmla="*/ 35 w 21600"/>
                <a:gd name="T89" fmla="*/ 20 h 21600"/>
                <a:gd name="T90" fmla="*/ 28 w 21600"/>
                <a:gd name="T91" fmla="*/ 21 h 21600"/>
                <a:gd name="T92" fmla="*/ 23 w 21600"/>
                <a:gd name="T93" fmla="*/ 20 h 21600"/>
                <a:gd name="T94" fmla="*/ 17 w 21600"/>
                <a:gd name="T95" fmla="*/ 18 h 21600"/>
                <a:gd name="T96" fmla="*/ 7 w 21600"/>
                <a:gd name="T97" fmla="*/ 18 h 21600"/>
                <a:gd name="T98" fmla="*/ 1 w 21600"/>
                <a:gd name="T99" fmla="*/ 22 h 21600"/>
                <a:gd name="T100" fmla="*/ 0 w 21600"/>
                <a:gd name="T101" fmla="*/ 25 h 21600"/>
                <a:gd name="T102" fmla="*/ 2 w 21600"/>
                <a:gd name="T103" fmla="*/ 28 h 21600"/>
                <a:gd name="T104" fmla="*/ 10 w 21600"/>
                <a:gd name="T105" fmla="*/ 31 h 21600"/>
                <a:gd name="T106" fmla="*/ 18 w 21600"/>
                <a:gd name="T107" fmla="*/ 30 h 21600"/>
                <a:gd name="T108" fmla="*/ 24 w 21600"/>
                <a:gd name="T109" fmla="*/ 29 h 21600"/>
                <a:gd name="T110" fmla="*/ 30 w 21600"/>
                <a:gd name="T111" fmla="*/ 30 h 21600"/>
                <a:gd name="T112" fmla="*/ 33 w 21600"/>
                <a:gd name="T113" fmla="*/ 34 h 21600"/>
                <a:gd name="T114" fmla="*/ 32 w 21600"/>
                <a:gd name="T115" fmla="*/ 46 h 21600"/>
                <a:gd name="T116" fmla="*/ 37 w 21600"/>
                <a:gd name="T117" fmla="*/ 50 h 21600"/>
                <a:gd name="T118" fmla="*/ 60 w 21600"/>
                <a:gd name="T119" fmla="*/ 49 h 21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ln>
          </p:spPr>
          <p:txBody>
            <a:bodyPr/>
            <a:lstStyle/>
            <a:p>
              <a:endParaRPr lang="zh-CN" altLang="en-US"/>
            </a:p>
          </p:txBody>
        </p:sp>
      </p:grpSp>
      <p:sp>
        <p:nvSpPr>
          <p:cNvPr id="3" name="Rectangle 12"/>
          <p:cNvSpPr>
            <a:spLocks noChangeArrowheads="1"/>
          </p:cNvSpPr>
          <p:nvPr/>
        </p:nvSpPr>
        <p:spPr bwMode="auto">
          <a:xfrm>
            <a:off x="4792663" y="2559050"/>
            <a:ext cx="1577975" cy="663575"/>
          </a:xfrm>
          <a:prstGeom prst="rect">
            <a:avLst/>
          </a:prstGeom>
          <a:solidFill>
            <a:srgbClr val="CCCCFF"/>
          </a:solidFill>
          <a:ln w="22225">
            <a:solidFill>
              <a:schemeClr val="tx1"/>
            </a:solidFill>
            <a:miter lim="800000"/>
          </a:ln>
          <a:effectLst>
            <a:outerShdw dist="107763" dir="2700000" algn="ctr" rotWithShape="0">
              <a:schemeClr val="tx1">
                <a:alpha val="50000"/>
              </a:schemeClr>
            </a:outerShdw>
          </a:effec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0">
                <a:ea typeface="方正彩云简体" pitchFamily="2" charset="-122"/>
              </a:rPr>
              <a:t>战争观</a:t>
            </a:r>
          </a:p>
        </p:txBody>
      </p:sp>
      <p:sp>
        <p:nvSpPr>
          <p:cNvPr id="4" name="Text Box 14"/>
          <p:cNvSpPr txBox="1">
            <a:spLocks noChangeArrowheads="1"/>
          </p:cNvSpPr>
          <p:nvPr/>
        </p:nvSpPr>
        <p:spPr bwMode="auto">
          <a:xfrm>
            <a:off x="7451725" y="1989138"/>
            <a:ext cx="792163" cy="1576387"/>
          </a:xfrm>
          <a:prstGeom prst="rect">
            <a:avLst/>
          </a:prstGeom>
          <a:solidFill>
            <a:srgbClr val="FF9933"/>
          </a:solidFill>
          <a:ln w="22225">
            <a:solidFill>
              <a:schemeClr val="tx1"/>
            </a:solidFill>
            <a:miter lim="800000"/>
          </a:ln>
          <a:effectLst>
            <a:outerShdw dist="107763" dir="8100000" algn="ctr" rotWithShape="0">
              <a:schemeClr val="tx1">
                <a:alpha val="50000"/>
              </a:schemeClr>
            </a:outerShdw>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0">
                <a:ea typeface="方正彩云简体" pitchFamily="2" charset="-122"/>
              </a:rPr>
              <a:t>方法论</a:t>
            </a:r>
          </a:p>
        </p:txBody>
      </p:sp>
      <p:sp>
        <p:nvSpPr>
          <p:cNvPr id="9231" name="Rectangle 15"/>
          <p:cNvSpPr>
            <a:spLocks noChangeArrowheads="1"/>
          </p:cNvSpPr>
          <p:nvPr/>
        </p:nvSpPr>
        <p:spPr bwMode="auto">
          <a:xfrm>
            <a:off x="4714875" y="4211638"/>
            <a:ext cx="1690688" cy="1089025"/>
          </a:xfrm>
          <a:prstGeom prst="rect">
            <a:avLst/>
          </a:prstGeom>
          <a:solidFill>
            <a:srgbClr val="CCFF99"/>
          </a:solidFill>
          <a:ln w="22225">
            <a:solidFill>
              <a:schemeClr val="tx1"/>
            </a:solidFill>
            <a:miter lim="800000"/>
          </a:ln>
          <a:effectLst>
            <a:outerShdw dist="107763" dir="18900000" algn="ctr" rotWithShape="0">
              <a:schemeClr val="tx1">
                <a:alpha val="50000"/>
              </a:schemeClr>
            </a:outerShdw>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0">
                <a:ea typeface="方正彩云简体" pitchFamily="2" charset="-122"/>
              </a:rPr>
              <a:t>战争指导思想</a:t>
            </a:r>
          </a:p>
        </p:txBody>
      </p:sp>
      <p:sp>
        <p:nvSpPr>
          <p:cNvPr id="9232" name="Rectangle 16"/>
          <p:cNvSpPr>
            <a:spLocks noChangeArrowheads="1"/>
          </p:cNvSpPr>
          <p:nvPr/>
        </p:nvSpPr>
        <p:spPr bwMode="auto">
          <a:xfrm>
            <a:off x="6875463" y="4221163"/>
            <a:ext cx="1690687" cy="1089025"/>
          </a:xfrm>
          <a:prstGeom prst="rect">
            <a:avLst/>
          </a:prstGeom>
          <a:solidFill>
            <a:srgbClr val="FFFFCC"/>
          </a:solidFill>
          <a:ln w="22225">
            <a:solidFill>
              <a:schemeClr val="tx1"/>
            </a:solidFill>
            <a:miter lim="800000"/>
          </a:ln>
          <a:effectLst>
            <a:outerShdw dist="107763" dir="13500000" algn="ctr" rotWithShape="0">
              <a:schemeClr val="tx1">
                <a:alpha val="50000"/>
              </a:schemeClr>
            </a:outerShdw>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0">
                <a:ea typeface="方正彩云简体" pitchFamily="2" charset="-122"/>
              </a:rPr>
              <a:t>建军指导思想</a:t>
            </a:r>
          </a:p>
        </p:txBody>
      </p:sp>
      <p:sp>
        <p:nvSpPr>
          <p:cNvPr id="9236" name="Rectangle 20"/>
          <p:cNvSpPr>
            <a:spLocks noChangeArrowheads="1"/>
          </p:cNvSpPr>
          <p:nvPr/>
        </p:nvSpPr>
        <p:spPr bwMode="auto">
          <a:xfrm>
            <a:off x="2451100" y="1341438"/>
            <a:ext cx="4314825" cy="6445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rgbClr val="FFFF00"/>
                </a:solidFill>
                <a:ea typeface="华文中宋" panose="02010600040101010101" pitchFamily="2" charset="-122"/>
              </a:rPr>
              <a:t>军事思想的科学定义</a:t>
            </a:r>
          </a:p>
        </p:txBody>
      </p:sp>
      <p:sp>
        <p:nvSpPr>
          <p:cNvPr id="9237" name="Rectangle 21"/>
          <p:cNvSpPr>
            <a:spLocks noChangeArrowheads="1"/>
          </p:cNvSpPr>
          <p:nvPr/>
        </p:nvSpPr>
        <p:spPr bwMode="auto">
          <a:xfrm>
            <a:off x="868363" y="2500313"/>
            <a:ext cx="3775075" cy="30162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0">
                <a:solidFill>
                  <a:schemeClr val="bg1"/>
                </a:solidFill>
                <a:ea typeface="方正大黑简体" panose="02000000000000000000" pitchFamily="2" charset="-122"/>
              </a:rPr>
              <a:t>　　军事思想是关于战争和国防基本问题的理性认识，是人们长期从事军事实践的经验总结和理论概括。</a:t>
            </a:r>
          </a:p>
        </p:txBody>
      </p:sp>
      <p:sp>
        <p:nvSpPr>
          <p:cNvPr id="11273" name="Rectangle 23"/>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11274"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236"/>
                                        </p:tgtEl>
                                        <p:attrNameLst>
                                          <p:attrName>style.visibility</p:attrName>
                                        </p:attrNameLst>
                                      </p:cBhvr>
                                      <p:to>
                                        <p:strVal val="visible"/>
                                      </p:to>
                                    </p:set>
                                    <p:animEffect transition="in" filter="barn(outVertical)">
                                      <p:cBhvr>
                                        <p:cTn id="7" dur="500"/>
                                        <p:tgtEl>
                                          <p:spTgt spid="9236"/>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9237"/>
                                        </p:tgtEl>
                                        <p:attrNameLst>
                                          <p:attrName>style.visibility</p:attrName>
                                        </p:attrNameLst>
                                      </p:cBhvr>
                                      <p:to>
                                        <p:strVal val="visible"/>
                                      </p:to>
                                    </p:set>
                                    <p:animEffect transition="in" filter="strips(downLeft)">
                                      <p:cBhvr>
                                        <p:cTn id="11" dur="1000"/>
                                        <p:tgtEl>
                                          <p:spTgt spid="9237"/>
                                        </p:tgtEl>
                                      </p:cBhvr>
                                    </p:animEffect>
                                  </p:childTnLst>
                                </p:cTn>
                              </p:par>
                            </p:childTnLst>
                          </p:cTn>
                        </p:par>
                        <p:par>
                          <p:cTn id="12" fill="hold">
                            <p:stCondLst>
                              <p:cond delay="1500"/>
                            </p:stCondLst>
                            <p:childTnLst>
                              <p:par>
                                <p:cTn id="13" presetID="18" presetClass="entr" presetSubtype="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Right)">
                                      <p:cBhvr>
                                        <p:cTn id="15" dur="1000"/>
                                        <p:tgtEl>
                                          <p:spTgt spid="2"/>
                                        </p:tgtEl>
                                      </p:cBhvr>
                                    </p:animEffect>
                                  </p:childTnLst>
                                </p:cTn>
                              </p:par>
                            </p:childTnLst>
                          </p:cTn>
                        </p:par>
                        <p:par>
                          <p:cTn id="16" fill="hold">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1000"/>
                                        <p:tgtEl>
                                          <p:spTgt spid="3"/>
                                        </p:tgtEl>
                                      </p:cBhvr>
                                    </p:animEffect>
                                  </p:childTnLst>
                                </p:cTn>
                              </p:par>
                            </p:childTnLst>
                          </p:cTn>
                        </p:par>
                        <p:par>
                          <p:cTn id="20" fill="hold">
                            <p:stCondLst>
                              <p:cond delay="3500"/>
                            </p:stCondLst>
                            <p:childTnLst>
                              <p:par>
                                <p:cTn id="21" presetID="9"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1000"/>
                                        <p:tgtEl>
                                          <p:spTgt spid="4"/>
                                        </p:tgtEl>
                                      </p:cBhvr>
                                    </p:animEffect>
                                  </p:childTnLst>
                                </p:cTn>
                              </p:par>
                            </p:childTnLst>
                          </p:cTn>
                        </p:par>
                        <p:par>
                          <p:cTn id="24" fill="hold">
                            <p:stCondLst>
                              <p:cond delay="4500"/>
                            </p:stCondLst>
                            <p:childTnLst>
                              <p:par>
                                <p:cTn id="25" presetID="9" presetClass="entr" presetSubtype="0" fill="hold" grpId="0" nodeType="afterEffect">
                                  <p:stCondLst>
                                    <p:cond delay="0"/>
                                  </p:stCondLst>
                                  <p:childTnLst>
                                    <p:set>
                                      <p:cBhvr>
                                        <p:cTn id="26" dur="1" fill="hold">
                                          <p:stCondLst>
                                            <p:cond delay="0"/>
                                          </p:stCondLst>
                                        </p:cTn>
                                        <p:tgtEl>
                                          <p:spTgt spid="9231"/>
                                        </p:tgtEl>
                                        <p:attrNameLst>
                                          <p:attrName>style.visibility</p:attrName>
                                        </p:attrNameLst>
                                      </p:cBhvr>
                                      <p:to>
                                        <p:strVal val="visible"/>
                                      </p:to>
                                    </p:set>
                                    <p:animEffect transition="in" filter="dissolve">
                                      <p:cBhvr>
                                        <p:cTn id="27" dur="1000"/>
                                        <p:tgtEl>
                                          <p:spTgt spid="9231"/>
                                        </p:tgtEl>
                                      </p:cBhvr>
                                    </p:animEffect>
                                  </p:childTnLst>
                                </p:cTn>
                              </p:par>
                            </p:childTnLst>
                          </p:cTn>
                        </p:par>
                        <p:par>
                          <p:cTn id="28" fill="hold">
                            <p:stCondLst>
                              <p:cond delay="5500"/>
                            </p:stCondLst>
                            <p:childTnLst>
                              <p:par>
                                <p:cTn id="29" presetID="9" presetClass="entr" presetSubtype="0" fill="hold" grpId="0" nodeType="afterEffect">
                                  <p:stCondLst>
                                    <p:cond delay="0"/>
                                  </p:stCondLst>
                                  <p:childTnLst>
                                    <p:set>
                                      <p:cBhvr>
                                        <p:cTn id="30" dur="1" fill="hold">
                                          <p:stCondLst>
                                            <p:cond delay="0"/>
                                          </p:stCondLst>
                                        </p:cTn>
                                        <p:tgtEl>
                                          <p:spTgt spid="9232"/>
                                        </p:tgtEl>
                                        <p:attrNameLst>
                                          <p:attrName>style.visibility</p:attrName>
                                        </p:attrNameLst>
                                      </p:cBhvr>
                                      <p:to>
                                        <p:strVal val="visible"/>
                                      </p:to>
                                    </p:set>
                                    <p:animEffect transition="in" filter="dissolve">
                                      <p:cBhvr>
                                        <p:cTn id="31" dur="1000"/>
                                        <p:tgtEl>
                                          <p:spTgt spid="9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231" grpId="0" animBg="1"/>
      <p:bldP spid="9232" grpId="0" animBg="1"/>
      <p:bldP spid="9236" grpId="0" bldLvl="0" animBg="1"/>
      <p:bldP spid="92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3" name="Rectangle 7"/>
          <p:cNvSpPr>
            <a:spLocks noChangeArrowheads="1"/>
          </p:cNvSpPr>
          <p:nvPr/>
        </p:nvSpPr>
        <p:spPr bwMode="auto">
          <a:xfrm>
            <a:off x="1285875" y="1000125"/>
            <a:ext cx="6526213" cy="989013"/>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先胜而后求战”，“庙算”制胜</a:t>
            </a:r>
          </a:p>
        </p:txBody>
      </p:sp>
      <p:grpSp>
        <p:nvGrpSpPr>
          <p:cNvPr id="2" name="Group 22"/>
          <p:cNvGrpSpPr/>
          <p:nvPr/>
        </p:nvGrpSpPr>
        <p:grpSpPr bwMode="auto">
          <a:xfrm>
            <a:off x="971550" y="1916113"/>
            <a:ext cx="7380288" cy="4319587"/>
            <a:chOff x="385" y="935"/>
            <a:chExt cx="5284" cy="2721"/>
          </a:xfrm>
        </p:grpSpPr>
        <p:pic>
          <p:nvPicPr>
            <p:cNvPr id="73736" name="Picture 23" descr="实事求是 拷贝3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935"/>
              <a:ext cx="5284" cy="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7" name="Text Box 24" descr="画布"/>
            <p:cNvSpPr txBox="1">
              <a:spLocks noChangeArrowheads="1"/>
            </p:cNvSpPr>
            <p:nvPr/>
          </p:nvSpPr>
          <p:spPr bwMode="auto">
            <a:xfrm>
              <a:off x="1066" y="1508"/>
              <a:ext cx="3969" cy="1694"/>
            </a:xfrm>
            <a:prstGeom prst="rect">
              <a:avLst/>
            </a:prstGeom>
            <a:noFill/>
            <a:ln>
              <a:noFill/>
            </a:ln>
            <a:effectLst>
              <a:outerShdw dist="12700" dir="54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b="0">
                  <a:solidFill>
                    <a:schemeClr val="tx2"/>
                  </a:solidFill>
                  <a:latin typeface="方正黄草简体" pitchFamily="2" charset="-122"/>
                  <a:ea typeface="方正黄草简体" pitchFamily="2" charset="-122"/>
                </a:rPr>
                <a:t>多算胜，少算不胜，而况于无算乎？</a:t>
              </a:r>
            </a:p>
            <a:p>
              <a:pPr eaLnBrk="1" hangingPunct="1">
                <a:spcBef>
                  <a:spcPct val="0"/>
                </a:spcBef>
                <a:buFontTx/>
                <a:buNone/>
              </a:pPr>
              <a:r>
                <a:rPr lang="zh-CN" altLang="en-US" sz="4400" b="0">
                  <a:solidFill>
                    <a:schemeClr val="tx2"/>
                  </a:solidFill>
                  <a:latin typeface="方正黄草简体" pitchFamily="2" charset="-122"/>
                  <a:ea typeface="方正黄草简体" pitchFamily="2" charset="-122"/>
                </a:rPr>
                <a:t>吾以此观之，胜负见矣。</a:t>
              </a:r>
            </a:p>
          </p:txBody>
        </p:sp>
      </p:grpSp>
      <p:sp>
        <p:nvSpPr>
          <p:cNvPr id="7373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3733" name="TextBox 17"/>
          <p:cNvSpPr txBox="1">
            <a:spLocks noChangeArrowheads="1"/>
          </p:cNvSpPr>
          <p:nvPr/>
        </p:nvSpPr>
        <p:spPr bwMode="auto">
          <a:xfrm>
            <a:off x="2357438" y="1571625"/>
            <a:ext cx="4494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计篇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73734" name="TextBox 8"/>
          <p:cNvSpPr txBox="1">
            <a:spLocks noChangeArrowheads="1"/>
          </p:cNvSpPr>
          <p:nvPr/>
        </p:nvSpPr>
        <p:spPr bwMode="auto">
          <a:xfrm>
            <a:off x="285750" y="1000125"/>
            <a:ext cx="1260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chemeClr val="bg1"/>
                </a:solidFill>
                <a:latin typeface="方正大黑简体" panose="02000000000000000000" pitchFamily="2" charset="-122"/>
                <a:ea typeface="方正大黑简体" panose="02000000000000000000" pitchFamily="2" charset="-122"/>
              </a:rPr>
              <a:t>      1</a:t>
            </a:r>
            <a:r>
              <a:rPr lang="zh-CN" altLang="en-US" b="0">
                <a:solidFill>
                  <a:schemeClr val="bg1"/>
                </a:solidFill>
                <a:latin typeface="方正大黑简体" panose="02000000000000000000" pitchFamily="2" charset="-122"/>
                <a:ea typeface="方正大黑简体" panose="02000000000000000000" pitchFamily="2" charset="-122"/>
                <a:sym typeface="宋体" panose="02010600030101010101" pitchFamily="2" charset="-122"/>
              </a:rPr>
              <a:t>、</a:t>
            </a:r>
            <a:endParaRPr lang="zh-CN" altLang="en-US">
              <a:solidFill>
                <a:srgbClr val="FFFF00"/>
              </a:solidFill>
              <a:latin typeface="华文中宋" panose="02010600040101010101" pitchFamily="2" charset="-122"/>
              <a:ea typeface="华文中宋" panose="02010600040101010101" pitchFamily="2" charset="-122"/>
            </a:endParaRPr>
          </a:p>
        </p:txBody>
      </p:sp>
      <p:sp>
        <p:nvSpPr>
          <p:cNvPr id="73735"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1143"/>
                                        </p:tgtEl>
                                        <p:attrNameLst>
                                          <p:attrName>style.visibility</p:attrName>
                                        </p:attrNameLst>
                                      </p:cBhvr>
                                      <p:to>
                                        <p:strVal val="visible"/>
                                      </p:to>
                                    </p:set>
                                    <p:animEffect transition="in" filter="barn(outVertical)">
                                      <p:cBhvr>
                                        <p:cTn id="7" dur="1000"/>
                                        <p:tgtEl>
                                          <p:spTgt spid="91143"/>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1" name="Picture 5" descr="马陵之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2286000"/>
            <a:ext cx="7200900" cy="3395663"/>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80904" name="Rectangle 8"/>
          <p:cNvSpPr>
            <a:spLocks noChangeArrowheads="1"/>
          </p:cNvSpPr>
          <p:nvPr/>
        </p:nvSpPr>
        <p:spPr bwMode="auto">
          <a:xfrm>
            <a:off x="2071688" y="928688"/>
            <a:ext cx="4968875" cy="5746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兵以诈立”，诡道制胜</a:t>
            </a:r>
          </a:p>
        </p:txBody>
      </p:sp>
      <p:sp>
        <p:nvSpPr>
          <p:cNvPr id="74756"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4757" name="TextBox 5"/>
          <p:cNvSpPr txBox="1">
            <a:spLocks noChangeArrowheads="1"/>
          </p:cNvSpPr>
          <p:nvPr/>
        </p:nvSpPr>
        <p:spPr bwMode="auto">
          <a:xfrm>
            <a:off x="1071563" y="928688"/>
            <a:ext cx="1260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chemeClr val="bg1"/>
                </a:solidFill>
                <a:latin typeface="方正大黑简体" panose="02000000000000000000" pitchFamily="2" charset="-122"/>
                <a:ea typeface="方正大黑简体" panose="02000000000000000000" pitchFamily="2" charset="-122"/>
              </a:rPr>
              <a:t>     2 </a:t>
            </a:r>
            <a:r>
              <a:rPr lang="zh-CN" altLang="en-US" b="0">
                <a:solidFill>
                  <a:schemeClr val="bg1"/>
                </a:solidFill>
                <a:latin typeface="方正大黑简体" panose="02000000000000000000" pitchFamily="2" charset="-122"/>
                <a:ea typeface="方正大黑简体" panose="02000000000000000000" pitchFamily="2" charset="-122"/>
                <a:sym typeface="宋体" panose="02010600030101010101" pitchFamily="2" charset="-122"/>
              </a:rPr>
              <a:t>、</a:t>
            </a:r>
            <a:endParaRPr lang="zh-CN" altLang="en-US">
              <a:solidFill>
                <a:schemeClr val="bg1"/>
              </a:solidFill>
              <a:latin typeface="方正大黑简体" panose="02000000000000000000" pitchFamily="2" charset="-122"/>
              <a:ea typeface="方正大黑简体" panose="02000000000000000000" pitchFamily="2" charset="-122"/>
            </a:endParaRPr>
          </a:p>
        </p:txBody>
      </p:sp>
      <p:sp>
        <p:nvSpPr>
          <p:cNvPr id="74758" name="TextBox 17"/>
          <p:cNvSpPr txBox="1">
            <a:spLocks noChangeArrowheads="1"/>
          </p:cNvSpPr>
          <p:nvPr/>
        </p:nvSpPr>
        <p:spPr bwMode="auto">
          <a:xfrm>
            <a:off x="2357438" y="1571625"/>
            <a:ext cx="4494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计篇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74759"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0904"/>
                                        </p:tgtEl>
                                        <p:attrNameLst>
                                          <p:attrName>style.visibility</p:attrName>
                                        </p:attrNameLst>
                                      </p:cBhvr>
                                      <p:to>
                                        <p:strVal val="visible"/>
                                      </p:to>
                                    </p:set>
                                    <p:animEffect transition="in" filter="barn(outVertical)">
                                      <p:cBhvr>
                                        <p:cTn id="7" dur="1000"/>
                                        <p:tgtEl>
                                          <p:spTgt spid="8090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0901"/>
                                        </p:tgtEl>
                                        <p:attrNameLst>
                                          <p:attrName>style.visibility</p:attrName>
                                        </p:attrNameLst>
                                      </p:cBhvr>
                                      <p:to>
                                        <p:strVal val="visible"/>
                                      </p:to>
                                    </p:set>
                                    <p:animEffect transition="in" filter="wipe(left)">
                                      <p:cBhvr>
                                        <p:cTn id="11" dur="1000"/>
                                        <p:tgtEl>
                                          <p:spTgt spid="80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1" name="Rectangle 11"/>
          <p:cNvSpPr>
            <a:spLocks noChangeArrowheads="1"/>
          </p:cNvSpPr>
          <p:nvPr/>
        </p:nvSpPr>
        <p:spPr bwMode="auto">
          <a:xfrm>
            <a:off x="714375" y="857250"/>
            <a:ext cx="7529513" cy="113188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en-US" altLang="zh-CN">
                <a:solidFill>
                  <a:srgbClr val="FFFF00"/>
                </a:solidFill>
                <a:latin typeface="华文中宋" panose="02010600040101010101" pitchFamily="2" charset="-122"/>
                <a:ea typeface="华文中宋" panose="02010600040101010101" pitchFamily="2" charset="-122"/>
              </a:rPr>
              <a:t> </a:t>
            </a: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致人而不致于人”，掌握战争主动权</a:t>
            </a:r>
          </a:p>
        </p:txBody>
      </p:sp>
      <p:grpSp>
        <p:nvGrpSpPr>
          <p:cNvPr id="75779" name="Group 33"/>
          <p:cNvGrpSpPr/>
          <p:nvPr/>
        </p:nvGrpSpPr>
        <p:grpSpPr bwMode="auto">
          <a:xfrm>
            <a:off x="1116013" y="1989138"/>
            <a:ext cx="6769100" cy="4103687"/>
            <a:chOff x="703" y="1253"/>
            <a:chExt cx="4264" cy="2585"/>
          </a:xfrm>
        </p:grpSpPr>
        <p:pic>
          <p:nvPicPr>
            <p:cNvPr id="75784" name="Picture 27" descr="实事求是 拷贝3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1253"/>
              <a:ext cx="4264" cy="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 Box 28" descr="画布"/>
            <p:cNvSpPr txBox="1">
              <a:spLocks noChangeArrowheads="1"/>
            </p:cNvSpPr>
            <p:nvPr/>
          </p:nvSpPr>
          <p:spPr bwMode="auto">
            <a:xfrm>
              <a:off x="1077" y="1752"/>
              <a:ext cx="3572" cy="1609"/>
            </a:xfrm>
            <a:prstGeom prst="rect">
              <a:avLst/>
            </a:prstGeom>
            <a:noFill/>
            <a:ln>
              <a:noFill/>
            </a:ln>
            <a:effectLst>
              <a:outerShdw dist="12700" dir="54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tx2"/>
                  </a:solidFill>
                  <a:latin typeface="方正黄草简体" pitchFamily="2" charset="-122"/>
                  <a:ea typeface="方正黄草简体" pitchFamily="2" charset="-122"/>
                </a:rPr>
                <a:t>故善动敌者，形之，敌必从之，予之，敌必取之。以利动之，以本待之。 </a:t>
              </a:r>
            </a:p>
          </p:txBody>
        </p:sp>
      </p:grpSp>
      <p:sp>
        <p:nvSpPr>
          <p:cNvPr id="75780"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5781" name="TextBox 7"/>
          <p:cNvSpPr txBox="1">
            <a:spLocks noChangeArrowheads="1"/>
          </p:cNvSpPr>
          <p:nvPr/>
        </p:nvSpPr>
        <p:spPr bwMode="auto">
          <a:xfrm>
            <a:off x="0" y="857250"/>
            <a:ext cx="1260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rgbClr val="FFFF00"/>
                </a:solidFill>
                <a:latin typeface="华文中宋" panose="02010600040101010101" pitchFamily="2" charset="-122"/>
                <a:ea typeface="华文中宋" panose="02010600040101010101" pitchFamily="2" charset="-122"/>
              </a:rPr>
              <a:t>    </a:t>
            </a:r>
            <a:r>
              <a:rPr lang="en-US" altLang="zh-CN">
                <a:solidFill>
                  <a:schemeClr val="bg1"/>
                </a:solidFill>
                <a:latin typeface="方正大黑简体" panose="02000000000000000000" pitchFamily="2" charset="-122"/>
                <a:ea typeface="方正大黑简体" panose="02000000000000000000" pitchFamily="2" charset="-122"/>
              </a:rPr>
              <a:t>3</a:t>
            </a:r>
            <a:r>
              <a:rPr lang="zh-CN" altLang="en-US" b="0">
                <a:solidFill>
                  <a:schemeClr val="bg1"/>
                </a:solidFill>
                <a:latin typeface="方正大黑简体" panose="02000000000000000000" pitchFamily="2" charset="-122"/>
                <a:ea typeface="方正大黑简体" panose="02000000000000000000" pitchFamily="2" charset="-122"/>
                <a:sym typeface="宋体" panose="02010600030101010101" pitchFamily="2" charset="-122"/>
              </a:rPr>
              <a:t>、</a:t>
            </a:r>
            <a:endParaRPr lang="en-US" altLang="zh-CN">
              <a:solidFill>
                <a:schemeClr val="bg1"/>
              </a:solidFill>
              <a:latin typeface="方正大黑简体" panose="02000000000000000000" pitchFamily="2" charset="-122"/>
              <a:ea typeface="方正大黑简体" panose="02000000000000000000" pitchFamily="2" charset="-122"/>
            </a:endParaRPr>
          </a:p>
        </p:txBody>
      </p:sp>
      <p:sp>
        <p:nvSpPr>
          <p:cNvPr id="75782" name="TextBox 17"/>
          <p:cNvSpPr txBox="1">
            <a:spLocks noChangeArrowheads="1"/>
          </p:cNvSpPr>
          <p:nvPr/>
        </p:nvSpPr>
        <p:spPr bwMode="auto">
          <a:xfrm>
            <a:off x="2357438" y="1571625"/>
            <a:ext cx="4494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势篇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75783"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1931"/>
                                        </p:tgtEl>
                                        <p:attrNameLst>
                                          <p:attrName>style.visibility</p:attrName>
                                        </p:attrNameLst>
                                      </p:cBhvr>
                                      <p:to>
                                        <p:strVal val="visible"/>
                                      </p:to>
                                    </p:set>
                                    <p:animEffect transition="in" filter="barn(outVertical)">
                                      <p:cBhvr>
                                        <p:cTn id="7" dur="1000"/>
                                        <p:tgtEl>
                                          <p:spTgt spid="81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1"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2" name="Rectangle 8"/>
          <p:cNvSpPr>
            <a:spLocks noChangeArrowheads="1"/>
          </p:cNvSpPr>
          <p:nvPr/>
        </p:nvSpPr>
        <p:spPr bwMode="auto">
          <a:xfrm>
            <a:off x="2071688" y="928688"/>
            <a:ext cx="5111750" cy="72072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我专敌分”，集中兵力</a:t>
            </a:r>
          </a:p>
        </p:txBody>
      </p:sp>
      <p:grpSp>
        <p:nvGrpSpPr>
          <p:cNvPr id="2" name="Group 28"/>
          <p:cNvGrpSpPr/>
          <p:nvPr/>
        </p:nvGrpSpPr>
        <p:grpSpPr bwMode="auto">
          <a:xfrm>
            <a:off x="971550" y="1989138"/>
            <a:ext cx="6913563" cy="3889375"/>
            <a:chOff x="748" y="1252"/>
            <a:chExt cx="4355" cy="2450"/>
          </a:xfrm>
        </p:grpSpPr>
        <p:pic>
          <p:nvPicPr>
            <p:cNvPr id="76808" name="Picture 22" descr="实事求是 拷贝3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 y="1252"/>
              <a:ext cx="4355" cy="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 Box 23" descr="画布"/>
            <p:cNvSpPr txBox="1">
              <a:spLocks noChangeArrowheads="1"/>
            </p:cNvSpPr>
            <p:nvPr/>
          </p:nvSpPr>
          <p:spPr bwMode="auto">
            <a:xfrm>
              <a:off x="1360" y="1706"/>
              <a:ext cx="3188" cy="1769"/>
            </a:xfrm>
            <a:prstGeom prst="rect">
              <a:avLst/>
            </a:prstGeom>
            <a:noFill/>
            <a:ln>
              <a:noFill/>
            </a:ln>
            <a:effectLst>
              <a:outerShdw dist="12700" dir="54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tx2"/>
                  </a:solidFill>
                  <a:latin typeface="方正黄草简体" pitchFamily="2" charset="-122"/>
                  <a:ea typeface="方正黄草简体" pitchFamily="2" charset="-122"/>
                </a:rPr>
                <a:t>形人而我无形，则我专而敌分。我专为一，敌分为十，是以十共其一也 。 </a:t>
              </a:r>
            </a:p>
          </p:txBody>
        </p:sp>
      </p:grpSp>
      <p:sp>
        <p:nvSpPr>
          <p:cNvPr id="76804"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6805" name="TextBox 7"/>
          <p:cNvSpPr txBox="1">
            <a:spLocks noChangeArrowheads="1"/>
          </p:cNvSpPr>
          <p:nvPr/>
        </p:nvSpPr>
        <p:spPr bwMode="auto">
          <a:xfrm>
            <a:off x="785813" y="928688"/>
            <a:ext cx="1260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chemeClr val="bg1"/>
                </a:solidFill>
                <a:latin typeface="方正大黑简体" panose="02000000000000000000" pitchFamily="2" charset="-122"/>
                <a:ea typeface="方正大黑简体" panose="02000000000000000000" pitchFamily="2" charset="-122"/>
              </a:rPr>
              <a:t>       4</a:t>
            </a:r>
            <a:r>
              <a:rPr lang="zh-CN" altLang="en-US" b="0">
                <a:solidFill>
                  <a:schemeClr val="bg1"/>
                </a:solidFill>
                <a:latin typeface="方正大黑简体" panose="02000000000000000000" pitchFamily="2" charset="-122"/>
                <a:ea typeface="方正大黑简体" panose="02000000000000000000" pitchFamily="2" charset="-122"/>
                <a:sym typeface="宋体" panose="02010600030101010101" pitchFamily="2" charset="-122"/>
              </a:rPr>
              <a:t>、</a:t>
            </a:r>
            <a:endParaRPr lang="en-US" altLang="zh-CN">
              <a:solidFill>
                <a:schemeClr val="bg1"/>
              </a:solidFill>
              <a:latin typeface="方正大黑简体" panose="02000000000000000000" pitchFamily="2" charset="-122"/>
              <a:ea typeface="方正大黑简体" panose="02000000000000000000" pitchFamily="2" charset="-122"/>
            </a:endParaRPr>
          </a:p>
        </p:txBody>
      </p:sp>
      <p:sp>
        <p:nvSpPr>
          <p:cNvPr id="76806" name="TextBox 17"/>
          <p:cNvSpPr txBox="1">
            <a:spLocks noChangeArrowheads="1"/>
          </p:cNvSpPr>
          <p:nvPr/>
        </p:nvSpPr>
        <p:spPr bwMode="auto">
          <a:xfrm>
            <a:off x="2357438" y="1571625"/>
            <a:ext cx="4494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虚实篇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76807"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2952"/>
                                        </p:tgtEl>
                                        <p:attrNameLst>
                                          <p:attrName>style.visibility</p:attrName>
                                        </p:attrNameLst>
                                      </p:cBhvr>
                                      <p:to>
                                        <p:strVal val="visible"/>
                                      </p:to>
                                    </p:set>
                                    <p:animEffect transition="in" filter="barn(outVertical)">
                                      <p:cBhvr>
                                        <p:cTn id="7" dur="1000"/>
                                        <p:tgtEl>
                                          <p:spTgt spid="82952"/>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2"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5" name="Rectangle 7"/>
          <p:cNvSpPr>
            <a:spLocks noChangeArrowheads="1"/>
          </p:cNvSpPr>
          <p:nvPr/>
        </p:nvSpPr>
        <p:spPr bwMode="auto">
          <a:xfrm>
            <a:off x="2571750" y="857250"/>
            <a:ext cx="4679950" cy="6477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a:solidFill>
                  <a:schemeClr val="bg1"/>
                </a:solidFill>
                <a:latin typeface="方正大黑简体" panose="02000000000000000000" pitchFamily="2" charset="-122"/>
                <a:ea typeface="方正大黑简体" panose="02000000000000000000" pitchFamily="2" charset="-122"/>
              </a:rPr>
              <a:t>兵贵神速，速战速决</a:t>
            </a:r>
          </a:p>
        </p:txBody>
      </p:sp>
      <p:grpSp>
        <p:nvGrpSpPr>
          <p:cNvPr id="2" name="Group 31"/>
          <p:cNvGrpSpPr/>
          <p:nvPr/>
        </p:nvGrpSpPr>
        <p:grpSpPr bwMode="auto">
          <a:xfrm>
            <a:off x="755650" y="1773238"/>
            <a:ext cx="7993063" cy="4751387"/>
            <a:chOff x="884" y="1254"/>
            <a:chExt cx="4854" cy="2993"/>
          </a:xfrm>
        </p:grpSpPr>
        <p:pic>
          <p:nvPicPr>
            <p:cNvPr id="77832"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 y="1254"/>
              <a:ext cx="4854" cy="2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3" name="Text Box 30" descr="画布"/>
            <p:cNvSpPr txBox="1">
              <a:spLocks noChangeArrowheads="1"/>
            </p:cNvSpPr>
            <p:nvPr/>
          </p:nvSpPr>
          <p:spPr bwMode="auto">
            <a:xfrm>
              <a:off x="1031" y="1525"/>
              <a:ext cx="4255" cy="2223"/>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0">
                  <a:solidFill>
                    <a:schemeClr val="tx2"/>
                  </a:solidFill>
                  <a:latin typeface="方正黄草简体" pitchFamily="2" charset="-122"/>
                  <a:ea typeface="方正黄草简体" pitchFamily="2" charset="-122"/>
                </a:rPr>
                <a:t>兵贵胜，</a:t>
              </a:r>
            </a:p>
            <a:p>
              <a:pPr eaLnBrk="1" hangingPunct="1">
                <a:spcBef>
                  <a:spcPct val="0"/>
                </a:spcBef>
                <a:buFontTx/>
                <a:buNone/>
              </a:pPr>
              <a:r>
                <a:rPr lang="zh-CN" altLang="en-US" b="0">
                  <a:solidFill>
                    <a:schemeClr val="tx2"/>
                  </a:solidFill>
                  <a:latin typeface="方正黄草简体" pitchFamily="2" charset="-122"/>
                  <a:ea typeface="方正黄草简体" pitchFamily="2" charset="-122"/>
                </a:rPr>
                <a:t>不贵久。</a:t>
              </a:r>
            </a:p>
            <a:p>
              <a:pPr eaLnBrk="1" hangingPunct="1">
                <a:spcBef>
                  <a:spcPct val="0"/>
                </a:spcBef>
                <a:buFontTx/>
                <a:buNone/>
              </a:pPr>
              <a:r>
                <a:rPr lang="zh-CN" altLang="en-US" b="0">
                  <a:solidFill>
                    <a:schemeClr val="tx2"/>
                  </a:solidFill>
                  <a:latin typeface="方正黄草简体" pitchFamily="2" charset="-122"/>
                  <a:ea typeface="方正黄草简体" pitchFamily="2" charset="-122"/>
                </a:rPr>
                <a:t>其用战也，贵胜，久则钝兵挫锐，攻城则力屈，久暴师则国用不足。夫钝兵挫锐，屈力殚货，则诸侯乘其弊而起，虽有智者，不能善其后矣。故兵闻拙速，未睹巧之久也。夫兵久而国利者，未之有也。</a:t>
              </a:r>
            </a:p>
          </p:txBody>
        </p:sp>
      </p:grpSp>
      <p:sp>
        <p:nvSpPr>
          <p:cNvPr id="77828"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7829" name="TextBox 7"/>
          <p:cNvSpPr txBox="1">
            <a:spLocks noChangeArrowheads="1"/>
          </p:cNvSpPr>
          <p:nvPr/>
        </p:nvSpPr>
        <p:spPr bwMode="auto">
          <a:xfrm>
            <a:off x="1285875" y="857250"/>
            <a:ext cx="1260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chemeClr val="bg1"/>
                </a:solidFill>
                <a:latin typeface="方正大黑简体" panose="02000000000000000000" pitchFamily="2" charset="-122"/>
                <a:ea typeface="方正大黑简体" panose="02000000000000000000" pitchFamily="2" charset="-122"/>
              </a:rPr>
              <a:t>     5</a:t>
            </a:r>
            <a:r>
              <a:rPr lang="zh-CN" altLang="en-US" b="0">
                <a:solidFill>
                  <a:schemeClr val="bg1"/>
                </a:solidFill>
                <a:latin typeface="方正大黑简体" panose="02000000000000000000" pitchFamily="2" charset="-122"/>
                <a:ea typeface="方正大黑简体" panose="02000000000000000000" pitchFamily="2" charset="-122"/>
                <a:sym typeface="宋体" panose="02010600030101010101" pitchFamily="2" charset="-122"/>
              </a:rPr>
              <a:t>、</a:t>
            </a:r>
            <a:endParaRPr lang="en-US" altLang="zh-CN">
              <a:solidFill>
                <a:schemeClr val="bg1"/>
              </a:solidFill>
              <a:latin typeface="方正大黑简体" panose="02000000000000000000" pitchFamily="2" charset="-122"/>
              <a:ea typeface="方正大黑简体" panose="02000000000000000000" pitchFamily="2" charset="-122"/>
            </a:endParaRPr>
          </a:p>
        </p:txBody>
      </p:sp>
      <p:sp>
        <p:nvSpPr>
          <p:cNvPr id="77830" name="TextBox 17"/>
          <p:cNvSpPr txBox="1">
            <a:spLocks noChangeArrowheads="1"/>
          </p:cNvSpPr>
          <p:nvPr/>
        </p:nvSpPr>
        <p:spPr bwMode="auto">
          <a:xfrm>
            <a:off x="2286000" y="1428750"/>
            <a:ext cx="44942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作战篇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77831"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3975"/>
                                        </p:tgtEl>
                                        <p:attrNameLst>
                                          <p:attrName>style.visibility</p:attrName>
                                        </p:attrNameLst>
                                      </p:cBhvr>
                                      <p:to>
                                        <p:strVal val="visible"/>
                                      </p:to>
                                    </p:set>
                                    <p:animEffect transition="in" filter="barn(outVertical)">
                                      <p:cBhvr>
                                        <p:cTn id="7" dur="1000"/>
                                        <p:tgtEl>
                                          <p:spTgt spid="83975"/>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5"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9" name="Rectangle 7"/>
          <p:cNvSpPr>
            <a:spLocks noChangeArrowheads="1"/>
          </p:cNvSpPr>
          <p:nvPr/>
        </p:nvSpPr>
        <p:spPr bwMode="auto">
          <a:xfrm>
            <a:off x="2214563" y="785813"/>
            <a:ext cx="4752975" cy="71913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攻其无备”，出奇制胜</a:t>
            </a:r>
          </a:p>
        </p:txBody>
      </p:sp>
      <p:grpSp>
        <p:nvGrpSpPr>
          <p:cNvPr id="2" name="Group 30"/>
          <p:cNvGrpSpPr/>
          <p:nvPr/>
        </p:nvGrpSpPr>
        <p:grpSpPr bwMode="auto">
          <a:xfrm>
            <a:off x="663575" y="1773238"/>
            <a:ext cx="7580313" cy="4176712"/>
            <a:chOff x="703" y="981"/>
            <a:chExt cx="4775" cy="2631"/>
          </a:xfrm>
        </p:grpSpPr>
        <p:pic>
          <p:nvPicPr>
            <p:cNvPr id="78856" name="Picture 26" descr="实事求是 拷贝3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981"/>
              <a:ext cx="4775" cy="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Text Box 27" descr="画布"/>
            <p:cNvSpPr txBox="1">
              <a:spLocks noChangeArrowheads="1"/>
            </p:cNvSpPr>
            <p:nvPr/>
          </p:nvSpPr>
          <p:spPr bwMode="auto">
            <a:xfrm>
              <a:off x="1239" y="1483"/>
              <a:ext cx="3704" cy="1638"/>
            </a:xfrm>
            <a:prstGeom prst="rect">
              <a:avLst/>
            </a:prstGeom>
            <a:noFill/>
            <a:ln>
              <a:noFill/>
            </a:ln>
            <a:effectLst>
              <a:outerShdw dist="12700" dir="54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zh-CN" altLang="en-US" b="0">
                  <a:solidFill>
                    <a:schemeClr val="tx2"/>
                  </a:solidFill>
                  <a:latin typeface="方正黄草简体" pitchFamily="2" charset="-122"/>
                  <a:ea typeface="方正黄草简体" pitchFamily="2" charset="-122"/>
                </a:rPr>
                <a:t>凡战者，以正合，以奇胜。故善出奇者，无穷如天地，不竭如江河。战势不过奇正，奇正之变不可胜穷也。奇正相生，</a:t>
              </a:r>
              <a:r>
                <a:rPr lang="zh-CN" altLang="en-US" b="0">
                  <a:solidFill>
                    <a:srgbClr val="FF0000"/>
                  </a:solidFill>
                  <a:highlight>
                    <a:srgbClr val="FFFF00"/>
                  </a:highlight>
                  <a:latin typeface="方正黄草简体" pitchFamily="2" charset="-122"/>
                  <a:ea typeface="方正黄草简体" pitchFamily="2" charset="-122"/>
                </a:rPr>
                <a:t>如环之无端</a:t>
              </a:r>
              <a:r>
                <a:rPr lang="zh-CN" altLang="en-US" b="0">
                  <a:solidFill>
                    <a:schemeClr val="tx2"/>
                  </a:solidFill>
                  <a:latin typeface="方正黄草简体" pitchFamily="2" charset="-122"/>
                  <a:ea typeface="方正黄草简体" pitchFamily="2" charset="-122"/>
                </a:rPr>
                <a:t>，孰能穷之哉？</a:t>
              </a:r>
            </a:p>
          </p:txBody>
        </p:sp>
      </p:grpSp>
      <p:sp>
        <p:nvSpPr>
          <p:cNvPr id="7885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8853" name="TextBox 7"/>
          <p:cNvSpPr txBox="1">
            <a:spLocks noChangeArrowheads="1"/>
          </p:cNvSpPr>
          <p:nvPr/>
        </p:nvSpPr>
        <p:spPr bwMode="auto">
          <a:xfrm>
            <a:off x="1143000" y="785813"/>
            <a:ext cx="1260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chemeClr val="bg1"/>
                </a:solidFill>
                <a:latin typeface="方正大黑简体" panose="02000000000000000000" pitchFamily="2" charset="-122"/>
                <a:ea typeface="方正大黑简体" panose="02000000000000000000" pitchFamily="2" charset="-122"/>
              </a:rPr>
              <a:t>     6</a:t>
            </a:r>
            <a:r>
              <a:rPr lang="zh-CN" altLang="en-US" b="0">
                <a:solidFill>
                  <a:schemeClr val="bg1"/>
                </a:solidFill>
                <a:latin typeface="方正大黑简体" panose="02000000000000000000" pitchFamily="2" charset="-122"/>
                <a:ea typeface="方正大黑简体" panose="02000000000000000000" pitchFamily="2" charset="-122"/>
                <a:sym typeface="宋体" panose="02010600030101010101" pitchFamily="2" charset="-122"/>
              </a:rPr>
              <a:t>、</a:t>
            </a:r>
            <a:endParaRPr lang="en-US" altLang="zh-CN">
              <a:solidFill>
                <a:schemeClr val="bg1"/>
              </a:solidFill>
              <a:latin typeface="方正大黑简体" panose="02000000000000000000" pitchFamily="2" charset="-122"/>
              <a:ea typeface="方正大黑简体" panose="02000000000000000000" pitchFamily="2" charset="-122"/>
            </a:endParaRPr>
          </a:p>
        </p:txBody>
      </p:sp>
      <p:sp>
        <p:nvSpPr>
          <p:cNvPr id="78854" name="TextBox 17"/>
          <p:cNvSpPr txBox="1">
            <a:spLocks noChangeArrowheads="1"/>
          </p:cNvSpPr>
          <p:nvPr/>
        </p:nvSpPr>
        <p:spPr bwMode="auto">
          <a:xfrm>
            <a:off x="2357438" y="1428750"/>
            <a:ext cx="4494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势篇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78855"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cxnSp>
        <p:nvCxnSpPr>
          <p:cNvPr id="3" name="直接连接符 2"/>
          <p:cNvCxnSpPr/>
          <p:nvPr/>
        </p:nvCxnSpPr>
        <p:spPr>
          <a:xfrm>
            <a:off x="2520315" y="3827780"/>
            <a:ext cx="35560" cy="969010"/>
          </a:xfrm>
          <a:prstGeom prst="line">
            <a:avLst/>
          </a:prstGeom>
          <a:noFill/>
          <a:ln w="9525" cap="flat" cmpd="sng" algn="ctr">
            <a:noFill/>
            <a:prstDash val="solid"/>
            <a:round/>
            <a:headEnd type="none" w="med" len="med"/>
            <a:tailEnd type="none" w="med" len="med"/>
          </a:ln>
        </p:spPr>
      </p:cxnSp>
      <p:sp>
        <p:nvSpPr>
          <p:cNvPr id="4" name="文本框 3"/>
          <p:cNvSpPr txBox="1"/>
          <p:nvPr/>
        </p:nvSpPr>
        <p:spPr>
          <a:xfrm>
            <a:off x="8316490" y="2132330"/>
            <a:ext cx="736600" cy="4572000"/>
          </a:xfrm>
          <a:prstGeom prst="rect">
            <a:avLst/>
          </a:prstGeom>
        </p:spPr>
        <p:txBody>
          <a:bodyPr vert="eaVert">
            <a:spAutoFit/>
            <a:extLst>
              <a:ext uri="{4A0BC546-FE56-4ADE-93B0-CB8AF2F6F144}">
                <wpsdc:textFrameExt xmlns="" xmlns:wpsdc="http://www.wps.cn/officeDocument/2022/drawingmlCustomData" type="text"/>
              </a:ext>
            </a:extLst>
          </a:bodyPr>
          <a:lstStyle/>
          <a:p>
            <a:pPr algn="l"/>
            <a:r>
              <a:rPr lang="zh-CN" altLang="en-US" sz="3600">
                <a:solidFill>
                  <a:srgbClr val="FF0000"/>
                </a:solidFill>
                <a:highlight>
                  <a:srgbClr val="FFFF00"/>
                </a:highlight>
                <a:latin typeface="Arial" panose="020B0604020202020204" pitchFamily="34" charset="0"/>
                <a:ea typeface="微软雅黑" panose="020B0503020204020204" charset="-122"/>
              </a:rPr>
              <a:t>滚</a:t>
            </a:r>
            <a:r>
              <a:rPr lang="en-US" altLang="zh-CN" sz="3600">
                <a:solidFill>
                  <a:srgbClr val="FF0000"/>
                </a:solidFill>
                <a:highlight>
                  <a:srgbClr val="FFFF00"/>
                </a:highlight>
                <a:latin typeface="Arial" panose="020B0604020202020204" pitchFamily="34" charset="0"/>
                <a:ea typeface="微软雅黑" panose="020B0503020204020204" charset="-122"/>
              </a:rPr>
              <a:t> </a:t>
            </a:r>
            <a:r>
              <a:rPr lang="zh-CN" altLang="en-US" sz="3600">
                <a:solidFill>
                  <a:srgbClr val="FF0000"/>
                </a:solidFill>
                <a:highlight>
                  <a:srgbClr val="FFFF00"/>
                </a:highlight>
                <a:latin typeface="Arial" panose="020B0604020202020204" pitchFamily="34" charset="0"/>
                <a:ea typeface="微软雅黑" panose="020B0503020204020204" charset="-122"/>
              </a:rPr>
              <a:t>铁</a:t>
            </a:r>
            <a:r>
              <a:rPr lang="en-US" altLang="zh-CN" sz="3600">
                <a:solidFill>
                  <a:srgbClr val="FF0000"/>
                </a:solidFill>
                <a:highlight>
                  <a:srgbClr val="FFFF00"/>
                </a:highlight>
                <a:latin typeface="Arial" panose="020B0604020202020204" pitchFamily="34" charset="0"/>
                <a:ea typeface="微软雅黑" panose="020B0503020204020204" charset="-122"/>
              </a:rPr>
              <a:t> </a:t>
            </a:r>
            <a:r>
              <a:rPr lang="zh-CN" altLang="en-US" sz="3600">
                <a:solidFill>
                  <a:srgbClr val="FF0000"/>
                </a:solidFill>
                <a:highlight>
                  <a:srgbClr val="FFFF00"/>
                </a:highlight>
                <a:latin typeface="Arial" panose="020B0604020202020204" pitchFamily="34" charset="0"/>
                <a:ea typeface="微软雅黑" panose="020B0503020204020204" charset="-122"/>
              </a:rPr>
              <a:t>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4999"/>
                                        </p:tgtEl>
                                        <p:attrNameLst>
                                          <p:attrName>style.visibility</p:attrName>
                                        </p:attrNameLst>
                                      </p:cBhvr>
                                      <p:to>
                                        <p:strVal val="visible"/>
                                      </p:to>
                                    </p:set>
                                    <p:animEffect transition="in" filter="barn(outVertical)">
                                      <p:cBhvr>
                                        <p:cTn id="7" dur="1000"/>
                                        <p:tgtEl>
                                          <p:spTgt spid="84999"/>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9"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3" name="Rectangle 7"/>
          <p:cNvSpPr>
            <a:spLocks noChangeArrowheads="1"/>
          </p:cNvSpPr>
          <p:nvPr/>
        </p:nvSpPr>
        <p:spPr bwMode="auto">
          <a:xfrm>
            <a:off x="1785938" y="785813"/>
            <a:ext cx="5903912" cy="68421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en-US" altLang="zh-CN">
                <a:solidFill>
                  <a:schemeClr val="bg1"/>
                </a:solidFill>
                <a:latin typeface="方正大黑简体" panose="02000000000000000000" pitchFamily="2" charset="-122"/>
                <a:ea typeface="方正大黑简体" panose="02000000000000000000" pitchFamily="2" charset="-122"/>
              </a:rPr>
              <a:t>“</a:t>
            </a:r>
            <a:r>
              <a:rPr lang="zh-CN" altLang="en-US">
                <a:solidFill>
                  <a:schemeClr val="bg1"/>
                </a:solidFill>
                <a:latin typeface="方正大黑简体" panose="02000000000000000000" pitchFamily="2" charset="-122"/>
                <a:ea typeface="方正大黑简体" panose="02000000000000000000" pitchFamily="2" charset="-122"/>
              </a:rPr>
              <a:t>因敌变化”，“避实击虚”</a:t>
            </a:r>
          </a:p>
        </p:txBody>
      </p:sp>
      <p:grpSp>
        <p:nvGrpSpPr>
          <p:cNvPr id="2" name="Group 27"/>
          <p:cNvGrpSpPr/>
          <p:nvPr/>
        </p:nvGrpSpPr>
        <p:grpSpPr bwMode="auto">
          <a:xfrm>
            <a:off x="900113" y="2135188"/>
            <a:ext cx="7078662" cy="3598862"/>
            <a:chOff x="158" y="1208"/>
            <a:chExt cx="4459" cy="2267"/>
          </a:xfrm>
        </p:grpSpPr>
        <p:pic>
          <p:nvPicPr>
            <p:cNvPr id="79880" name="Picture 23" descr="实事求是 拷贝3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208"/>
              <a:ext cx="4459" cy="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Text Box 24" descr="画布"/>
            <p:cNvSpPr txBox="1">
              <a:spLocks noChangeArrowheads="1"/>
            </p:cNvSpPr>
            <p:nvPr/>
          </p:nvSpPr>
          <p:spPr bwMode="auto">
            <a:xfrm>
              <a:off x="603" y="1720"/>
              <a:ext cx="3572" cy="1302"/>
            </a:xfrm>
            <a:prstGeom prst="rect">
              <a:avLst/>
            </a:prstGeom>
            <a:noFill/>
            <a:ln>
              <a:noFill/>
            </a:ln>
            <a:effectLst>
              <a:outerShdw dist="12700" dir="54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tIns="22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0">
                  <a:solidFill>
                    <a:schemeClr val="tx2"/>
                  </a:solidFill>
                  <a:latin typeface="方正黄草简体" pitchFamily="2" charset="-122"/>
                  <a:ea typeface="方正黄草简体" pitchFamily="2" charset="-122"/>
                </a:rPr>
                <a:t>夫兵形象水。水之行，避高而趋下，兵之胜，避实而击虚。</a:t>
              </a:r>
            </a:p>
          </p:txBody>
        </p:sp>
      </p:grpSp>
      <p:sp>
        <p:nvSpPr>
          <p:cNvPr id="79876"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79877" name="TextBox 7"/>
          <p:cNvSpPr txBox="1">
            <a:spLocks noChangeArrowheads="1"/>
          </p:cNvSpPr>
          <p:nvPr/>
        </p:nvSpPr>
        <p:spPr bwMode="auto">
          <a:xfrm>
            <a:off x="785813" y="785813"/>
            <a:ext cx="1260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chemeClr val="bg1"/>
                </a:solidFill>
                <a:latin typeface="方正大黑简体" panose="02000000000000000000" pitchFamily="2" charset="-122"/>
                <a:ea typeface="方正大黑简体" panose="02000000000000000000" pitchFamily="2" charset="-122"/>
              </a:rPr>
              <a:t>     7</a:t>
            </a:r>
            <a:r>
              <a:rPr lang="zh-CN" altLang="en-US" b="0">
                <a:solidFill>
                  <a:schemeClr val="bg1"/>
                </a:solidFill>
                <a:latin typeface="方正大黑简体" panose="02000000000000000000" pitchFamily="2" charset="-122"/>
                <a:ea typeface="方正大黑简体" panose="02000000000000000000" pitchFamily="2" charset="-122"/>
                <a:sym typeface="宋体" panose="02010600030101010101" pitchFamily="2" charset="-122"/>
              </a:rPr>
              <a:t>、</a:t>
            </a:r>
            <a:endParaRPr lang="en-US" altLang="zh-CN">
              <a:solidFill>
                <a:schemeClr val="bg1"/>
              </a:solidFill>
              <a:latin typeface="方正大黑简体" panose="02000000000000000000" pitchFamily="2" charset="-122"/>
              <a:ea typeface="方正大黑简体" panose="02000000000000000000" pitchFamily="2" charset="-122"/>
            </a:endParaRPr>
          </a:p>
        </p:txBody>
      </p:sp>
      <p:sp>
        <p:nvSpPr>
          <p:cNvPr id="79878" name="TextBox 17"/>
          <p:cNvSpPr txBox="1">
            <a:spLocks noChangeArrowheads="1"/>
          </p:cNvSpPr>
          <p:nvPr/>
        </p:nvSpPr>
        <p:spPr bwMode="auto">
          <a:xfrm>
            <a:off x="2357438" y="1571625"/>
            <a:ext cx="4494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孙子兵法</a:t>
            </a:r>
            <a:r>
              <a:rPr lang="en-US" altLang="zh-CN" sz="3600" b="0">
                <a:solidFill>
                  <a:schemeClr val="bg1"/>
                </a:solidFill>
                <a:ea typeface="方正彩云简体" pitchFamily="2" charset="-122"/>
              </a:rPr>
              <a:t>·</a:t>
            </a:r>
            <a:r>
              <a:rPr lang="zh-CN" altLang="en-US" sz="3600" b="0">
                <a:solidFill>
                  <a:schemeClr val="bg1"/>
                </a:solidFill>
                <a:ea typeface="方正彩云简体" pitchFamily="2" charset="-122"/>
              </a:rPr>
              <a:t>虚实篇</a:t>
            </a:r>
            <a:r>
              <a:rPr lang="en-US" altLang="zh-CN" sz="3600" b="0">
                <a:solidFill>
                  <a:schemeClr val="bg1"/>
                </a:solidFill>
                <a:ea typeface="方正彩云简体" pitchFamily="2" charset="-122"/>
              </a:rPr>
              <a:t>》</a:t>
            </a:r>
            <a:endParaRPr lang="zh-CN" altLang="en-US" sz="3600">
              <a:solidFill>
                <a:schemeClr val="bg1"/>
              </a:solidFill>
              <a:ea typeface="方正彩云简体" pitchFamily="2" charset="-122"/>
            </a:endParaRPr>
          </a:p>
        </p:txBody>
      </p:sp>
      <p:sp>
        <p:nvSpPr>
          <p:cNvPr id="79879"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6023"/>
                                        </p:tgtEl>
                                        <p:attrNameLst>
                                          <p:attrName>style.visibility</p:attrName>
                                        </p:attrNameLst>
                                      </p:cBhvr>
                                      <p:to>
                                        <p:strVal val="visible"/>
                                      </p:to>
                                    </p:set>
                                    <p:animEffect transition="in" filter="barn(outVertical)">
                                      <p:cBhvr>
                                        <p:cTn id="7" dur="1000"/>
                                        <p:tgtEl>
                                          <p:spTgt spid="86023"/>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Rectangle 9"/>
          <p:cNvSpPr>
            <a:spLocks noChangeArrowheads="1"/>
          </p:cNvSpPr>
          <p:nvPr/>
        </p:nvSpPr>
        <p:spPr bwMode="auto">
          <a:xfrm>
            <a:off x="539750" y="1268413"/>
            <a:ext cx="7861300" cy="762000"/>
          </a:xfrm>
          <a:prstGeom prst="rect">
            <a:avLst/>
          </a:prstGeom>
          <a:noFill/>
          <a:ln w="9525">
            <a:noFill/>
            <a:miter lim="800000"/>
          </a:ln>
          <a:effectLst>
            <a:outerShdw dist="35921" dir="2700000" algn="ctr" rotWithShape="0">
              <a:schemeClr val="tx1"/>
            </a:outerShdw>
          </a:effectLst>
        </p:spPr>
        <p:txBody>
          <a:bodyPr/>
          <a:lstStyle/>
          <a:p>
            <a:pPr marL="342900" indent="-342900" algn="just" eaLnBrk="1" hangingPunct="1">
              <a:spcBef>
                <a:spcPct val="20000"/>
              </a:spcBef>
              <a:buFont typeface="Arial" panose="020B0604020202020204" pitchFamily="34" charset="0"/>
              <a:buNone/>
              <a:defRPr/>
            </a:pPr>
            <a:r>
              <a:rPr lang="zh-CN" altLang="en-US" sz="3600">
                <a:solidFill>
                  <a:srgbClr val="FFFF00"/>
                </a:solidFill>
                <a:latin typeface="方正楷体_GB2312" panose="02000000000000000000" charset="-122"/>
                <a:ea typeface="方正楷体_GB2312" panose="02000000000000000000" charset="-122"/>
                <a:cs typeface="+mj-cs"/>
                <a:sym typeface="+mn-ea"/>
              </a:rPr>
              <a:t>（四）</a:t>
            </a:r>
            <a:r>
              <a:rPr lang="zh-CN" altLang="en-US" sz="3600" b="0">
                <a:solidFill>
                  <a:srgbClr val="FFFF00"/>
                </a:solidFill>
                <a:latin typeface="方正楷体_GB2312" panose="02000000000000000000" charset="-122"/>
                <a:ea typeface="方正楷体_GB2312" panose="02000000000000000000" charset="-122"/>
              </a:rPr>
              <a:t>军队建设上，选将治军并重</a:t>
            </a:r>
          </a:p>
        </p:txBody>
      </p:sp>
      <p:sp>
        <p:nvSpPr>
          <p:cNvPr id="31757" name="Text Box 13"/>
          <p:cNvSpPr txBox="1">
            <a:spLocks noChangeArrowheads="1"/>
          </p:cNvSpPr>
          <p:nvPr/>
        </p:nvSpPr>
        <p:spPr bwMode="auto">
          <a:xfrm>
            <a:off x="1187450" y="2565400"/>
            <a:ext cx="6985000" cy="252888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solidFill>
                  <a:schemeClr val="bg1"/>
                </a:solidFill>
                <a:ea typeface="黑体" panose="02010609060101010101" pitchFamily="49" charset="-122"/>
              </a:rPr>
              <a:t>　　孙子在军队建设问题上，既重视将领的选拔，也重视部队的建设；提出了选拔将帅的标准，突出了编制体制的重要性，强调了恩威并济的治军原则。</a:t>
            </a:r>
          </a:p>
        </p:txBody>
      </p:sp>
      <p:sp>
        <p:nvSpPr>
          <p:cNvPr id="80900"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80901"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753"/>
                                        </p:tgtEl>
                                        <p:attrNameLst>
                                          <p:attrName>style.visibility</p:attrName>
                                        </p:attrNameLst>
                                      </p:cBhvr>
                                      <p:to>
                                        <p:strVal val="visible"/>
                                      </p:to>
                                    </p:set>
                                    <p:animEffect transition="in" filter="wipe(left)">
                                      <p:cBhvr>
                                        <p:cTn id="7" dur="1000"/>
                                        <p:tgtEl>
                                          <p:spTgt spid="3175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1757"/>
                                        </p:tgtEl>
                                        <p:attrNameLst>
                                          <p:attrName>style.visibility</p:attrName>
                                        </p:attrNameLst>
                                      </p:cBhvr>
                                      <p:to>
                                        <p:strVal val="visible"/>
                                      </p:to>
                                    </p:set>
                                    <p:animEffect transition="in" filter="wipe(left)">
                                      <p:cBhvr>
                                        <p:cTn id="11" dur="500"/>
                                        <p:tgtEl>
                                          <p:spTgt spid="31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bldLvl="0" animBg="1"/>
      <p:bldP spid="3175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rot="-2152825">
            <a:off x="3284538" y="1844675"/>
            <a:ext cx="2655887" cy="2514600"/>
            <a:chOff x="2500" y="1525"/>
            <a:chExt cx="2386" cy="2292"/>
          </a:xfrm>
        </p:grpSpPr>
        <p:sp>
          <p:nvSpPr>
            <p:cNvPr id="81929" name="AutoShape 5"/>
            <p:cNvSpPr>
              <a:spLocks noChangeArrowheads="1"/>
            </p:cNvSpPr>
            <p:nvPr/>
          </p:nvSpPr>
          <p:spPr bwMode="auto">
            <a:xfrm>
              <a:off x="3211" y="2160"/>
              <a:ext cx="906" cy="862"/>
            </a:xfrm>
            <a:prstGeom prst="pentagon">
              <a:avLst/>
            </a:prstGeom>
            <a:gradFill rotWithShape="1">
              <a:gsLst>
                <a:gs pos="0">
                  <a:srgbClr val="FF9933"/>
                </a:gs>
                <a:gs pos="100000">
                  <a:srgbClr val="764718"/>
                </a:gs>
              </a:gsLst>
              <a:path path="shape">
                <a:fillToRect l="50000" t="50000" r="50000" b="50000"/>
              </a:path>
            </a:gradFill>
            <a:ln>
              <a:noFill/>
            </a:ln>
            <a:effectLst>
              <a:outerShdw dist="71842"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4400" b="0">
                <a:solidFill>
                  <a:schemeClr val="tx2"/>
                </a:solidFill>
                <a:ea typeface="方正大黑简体" panose="02000000000000000000" pitchFamily="2" charset="-122"/>
              </a:endParaRPr>
            </a:p>
          </p:txBody>
        </p:sp>
        <p:sp>
          <p:nvSpPr>
            <p:cNvPr id="81930" name="AutoShape 6"/>
            <p:cNvSpPr>
              <a:spLocks noChangeArrowheads="1"/>
            </p:cNvSpPr>
            <p:nvPr/>
          </p:nvSpPr>
          <p:spPr bwMode="auto">
            <a:xfrm rot="2129373">
              <a:off x="2777" y="1539"/>
              <a:ext cx="906" cy="861"/>
            </a:xfrm>
            <a:prstGeom prst="pentagon">
              <a:avLst/>
            </a:prstGeom>
            <a:gradFill rotWithShape="1">
              <a:gsLst>
                <a:gs pos="0">
                  <a:srgbClr val="CCFF99"/>
                </a:gs>
                <a:gs pos="100000">
                  <a:srgbClr val="5E7647"/>
                </a:gs>
              </a:gsLst>
              <a:path path="shape">
                <a:fillToRect l="50000" t="50000" r="50000" b="50000"/>
              </a:path>
            </a:gradFill>
            <a:ln>
              <a:noFill/>
            </a:ln>
            <a:effectLst>
              <a:outerShdw dist="71842"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0">
                  <a:solidFill>
                    <a:schemeClr val="tx2"/>
                  </a:solidFill>
                  <a:ea typeface="方正彩云简体" pitchFamily="2" charset="-122"/>
                  <a:sym typeface="+mn-ea"/>
                </a:rPr>
                <a:t>智</a:t>
              </a:r>
            </a:p>
          </p:txBody>
        </p:sp>
        <p:sp>
          <p:nvSpPr>
            <p:cNvPr id="87047" name="AutoShape 7"/>
            <p:cNvSpPr>
              <a:spLocks noChangeArrowheads="1"/>
            </p:cNvSpPr>
            <p:nvPr/>
          </p:nvSpPr>
          <p:spPr bwMode="auto">
            <a:xfrm rot="2129373">
              <a:off x="3696" y="1525"/>
              <a:ext cx="907" cy="862"/>
            </a:xfrm>
            <a:prstGeom prst="pentagon">
              <a:avLst/>
            </a:prstGeom>
            <a:gradFill rotWithShape="1">
              <a:gsLst>
                <a:gs pos="0">
                  <a:schemeClr val="accent1"/>
                </a:gs>
                <a:gs pos="100000">
                  <a:schemeClr val="accent1">
                    <a:gamma/>
                    <a:shade val="46275"/>
                    <a:invGamma/>
                  </a:schemeClr>
                </a:gs>
              </a:gsLst>
              <a:path path="shape">
                <a:fillToRect l="50000" t="50000" r="50000" b="50000"/>
              </a:path>
            </a:gradFill>
            <a:ln w="9525" algn="ctr">
              <a:noFill/>
              <a:miter lim="800000"/>
            </a:ln>
            <a:effectLst>
              <a:outerShdw dist="71842" dir="2700000" algn="ctr" rotWithShape="0">
                <a:schemeClr val="tx1"/>
              </a:outerShdw>
            </a:effectLst>
          </p:spPr>
          <p:txBody>
            <a:bodyPr wrap="none" anchor="ctr"/>
            <a:lstStyle/>
            <a:p>
              <a:pPr algn="ctr" eaLnBrk="1" hangingPunct="1">
                <a:defRPr/>
              </a:pPr>
              <a:r>
                <a:rPr lang="zh-CN" altLang="en-US" b="0">
                  <a:sym typeface="+mn-ea"/>
                </a:rPr>
                <a:t>信</a:t>
              </a:r>
            </a:p>
          </p:txBody>
        </p:sp>
        <p:sp>
          <p:nvSpPr>
            <p:cNvPr id="81932" name="AutoShape 8"/>
            <p:cNvSpPr>
              <a:spLocks noChangeArrowheads="1"/>
            </p:cNvSpPr>
            <p:nvPr/>
          </p:nvSpPr>
          <p:spPr bwMode="auto">
            <a:xfrm rot="2129373">
              <a:off x="2499" y="2423"/>
              <a:ext cx="907" cy="861"/>
            </a:xfrm>
            <a:prstGeom prst="pentagon">
              <a:avLst/>
            </a:prstGeom>
            <a:gradFill rotWithShape="1">
              <a:gsLst>
                <a:gs pos="0">
                  <a:srgbClr val="FFCCCC"/>
                </a:gs>
                <a:gs pos="100000">
                  <a:srgbClr val="765E5E"/>
                </a:gs>
              </a:gsLst>
              <a:path path="shape">
                <a:fillToRect l="50000" t="50000" r="50000" b="50000"/>
              </a:path>
            </a:gradFill>
            <a:ln>
              <a:noFill/>
            </a:ln>
            <a:effectLst>
              <a:outerShdw dist="71842"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0">
                  <a:solidFill>
                    <a:schemeClr val="tx2"/>
                  </a:solidFill>
                  <a:ea typeface="方正彩云简体" pitchFamily="2" charset="-122"/>
                  <a:sym typeface="+mn-ea"/>
                </a:rPr>
                <a:t>严</a:t>
              </a:r>
            </a:p>
          </p:txBody>
        </p:sp>
        <p:sp>
          <p:nvSpPr>
            <p:cNvPr id="81933" name="AutoShape 9"/>
            <p:cNvSpPr>
              <a:spLocks noChangeArrowheads="1"/>
            </p:cNvSpPr>
            <p:nvPr/>
          </p:nvSpPr>
          <p:spPr bwMode="auto">
            <a:xfrm rot="2129373">
              <a:off x="3246" y="2953"/>
              <a:ext cx="907" cy="862"/>
            </a:xfrm>
            <a:prstGeom prst="pentagon">
              <a:avLst/>
            </a:prstGeom>
            <a:gradFill rotWithShape="1">
              <a:gsLst>
                <a:gs pos="0">
                  <a:srgbClr val="FFCC99"/>
                </a:gs>
                <a:gs pos="100000">
                  <a:srgbClr val="765E47"/>
                </a:gs>
              </a:gsLst>
              <a:path path="shape">
                <a:fillToRect l="50000" t="50000" r="50000" b="50000"/>
              </a:path>
            </a:gradFill>
            <a:ln>
              <a:noFill/>
            </a:ln>
            <a:effectLst>
              <a:outerShdw dist="71842"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0">
                  <a:solidFill>
                    <a:schemeClr val="tx2"/>
                  </a:solidFill>
                  <a:ea typeface="方正彩云简体" pitchFamily="2" charset="-122"/>
                  <a:sym typeface="+mn-ea"/>
                </a:rPr>
                <a:t>勇</a:t>
              </a:r>
            </a:p>
          </p:txBody>
        </p:sp>
        <p:sp>
          <p:nvSpPr>
            <p:cNvPr id="81934" name="AutoShape 10"/>
            <p:cNvSpPr>
              <a:spLocks noChangeArrowheads="1"/>
            </p:cNvSpPr>
            <p:nvPr/>
          </p:nvSpPr>
          <p:spPr bwMode="auto">
            <a:xfrm rot="2176724">
              <a:off x="3978" y="2410"/>
              <a:ext cx="907" cy="861"/>
            </a:xfrm>
            <a:prstGeom prst="pentagon">
              <a:avLst/>
            </a:prstGeom>
            <a:gradFill rotWithShape="1">
              <a:gsLst>
                <a:gs pos="0">
                  <a:srgbClr val="FFCC00"/>
                </a:gs>
                <a:gs pos="100000">
                  <a:srgbClr val="765E00"/>
                </a:gs>
              </a:gsLst>
              <a:path path="shape">
                <a:fillToRect l="50000" t="50000" r="50000" b="50000"/>
              </a:path>
            </a:gradFill>
            <a:ln>
              <a:noFill/>
            </a:ln>
            <a:effectLst>
              <a:outerShdw dist="71842"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0">
                  <a:solidFill>
                    <a:schemeClr val="tx2"/>
                  </a:solidFill>
                  <a:ea typeface="方正彩云简体" pitchFamily="2" charset="-122"/>
                  <a:sym typeface="+mn-ea"/>
                </a:rPr>
                <a:t>仁</a:t>
              </a:r>
            </a:p>
          </p:txBody>
        </p:sp>
      </p:grpSp>
      <p:pic>
        <p:nvPicPr>
          <p:cNvPr id="87052" name="Picture 12" descr="54b63a1b-f22c-4d39-9127-7c0ae2af0678"/>
          <p:cNvPicPr>
            <a:picLocks noChangeAspect="1" noChangeArrowheads="1"/>
          </p:cNvPicPr>
          <p:nvPr/>
        </p:nvPicPr>
        <p:blipFill>
          <a:blip r:embed="rId2">
            <a:extLst>
              <a:ext uri="{28A0092B-C50C-407E-A947-70E740481C1C}">
                <a14:useLocalDpi xmlns:a14="http://schemas.microsoft.com/office/drawing/2010/main" val="0"/>
              </a:ext>
            </a:extLst>
          </a:blip>
          <a:srcRect l="13162" t="2783" r="26779" b="4311"/>
          <a:stretch>
            <a:fillRect/>
          </a:stretch>
        </p:blipFill>
        <p:spPr bwMode="auto">
          <a:xfrm>
            <a:off x="827088" y="1268413"/>
            <a:ext cx="2232025" cy="4465637"/>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87053" name="Picture 13" descr="5d57deb4-6156-47c1-a376-bb0bf62114b6"/>
          <p:cNvPicPr>
            <a:picLocks noChangeAspect="1" noChangeArrowheads="1"/>
          </p:cNvPicPr>
          <p:nvPr/>
        </p:nvPicPr>
        <p:blipFill>
          <a:blip r:embed="rId3">
            <a:extLst>
              <a:ext uri="{28A0092B-C50C-407E-A947-70E740481C1C}">
                <a14:useLocalDpi xmlns:a14="http://schemas.microsoft.com/office/drawing/2010/main" val="0"/>
              </a:ext>
            </a:extLst>
          </a:blip>
          <a:srcRect l="22516" r="21150" b="2934"/>
          <a:stretch>
            <a:fillRect/>
          </a:stretch>
        </p:blipFill>
        <p:spPr bwMode="auto">
          <a:xfrm>
            <a:off x="6156325" y="1196975"/>
            <a:ext cx="2160588" cy="4464050"/>
          </a:xfrm>
          <a:prstGeom prst="rect">
            <a:avLst/>
          </a:prstGeom>
          <a:noFill/>
          <a:ln w="57150" cmpd="thinThick">
            <a:solidFill>
              <a:schemeClr val="bg2"/>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87055" name="Text Box 15"/>
          <p:cNvSpPr txBox="1">
            <a:spLocks noChangeArrowheads="1"/>
          </p:cNvSpPr>
          <p:nvPr/>
        </p:nvSpPr>
        <p:spPr bwMode="auto">
          <a:xfrm>
            <a:off x="4211638" y="2708275"/>
            <a:ext cx="7429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a:solidFill>
                  <a:schemeClr val="tx2"/>
                </a:solidFill>
                <a:ea typeface="方正大黑简体" panose="02000000000000000000" pitchFamily="2" charset="-122"/>
              </a:rPr>
              <a:t>将</a:t>
            </a:r>
          </a:p>
        </p:txBody>
      </p:sp>
      <p:sp>
        <p:nvSpPr>
          <p:cNvPr id="81926"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81927" name="TextBox 17"/>
          <p:cNvSpPr txBox="1">
            <a:spLocks noChangeArrowheads="1"/>
          </p:cNvSpPr>
          <p:nvPr/>
        </p:nvSpPr>
        <p:spPr bwMode="auto">
          <a:xfrm>
            <a:off x="2857500" y="857250"/>
            <a:ext cx="4494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0">
                <a:solidFill>
                  <a:schemeClr val="bg1"/>
                </a:solidFill>
                <a:ea typeface="方正彩云简体" pitchFamily="2" charset="-122"/>
              </a:rPr>
              <a:t>《</a:t>
            </a:r>
            <a:r>
              <a:rPr lang="zh-CN" altLang="en-US" b="0">
                <a:solidFill>
                  <a:schemeClr val="bg1"/>
                </a:solidFill>
                <a:ea typeface="方正彩云简体" pitchFamily="2" charset="-122"/>
              </a:rPr>
              <a:t>孙子兵法</a:t>
            </a:r>
            <a:r>
              <a:rPr lang="en-US" altLang="zh-CN" b="0">
                <a:solidFill>
                  <a:schemeClr val="bg1"/>
                </a:solidFill>
                <a:ea typeface="方正彩云简体" pitchFamily="2" charset="-122"/>
              </a:rPr>
              <a:t>·</a:t>
            </a:r>
            <a:r>
              <a:rPr lang="zh-CN" altLang="en-US" b="0">
                <a:solidFill>
                  <a:schemeClr val="bg1"/>
                </a:solidFill>
                <a:ea typeface="方正彩云简体" pitchFamily="2" charset="-122"/>
              </a:rPr>
              <a:t>计篇</a:t>
            </a:r>
            <a:r>
              <a:rPr lang="en-US" altLang="zh-CN" b="0">
                <a:solidFill>
                  <a:schemeClr val="bg1"/>
                </a:solidFill>
                <a:ea typeface="方正彩云简体" pitchFamily="2" charset="-122"/>
              </a:rPr>
              <a:t>》</a:t>
            </a:r>
            <a:endParaRPr lang="zh-CN" altLang="en-US">
              <a:solidFill>
                <a:schemeClr val="bg1"/>
              </a:solidFill>
              <a:ea typeface="方正彩云简体" pitchFamily="2" charset="-122"/>
            </a:endParaRPr>
          </a:p>
        </p:txBody>
      </p:sp>
      <p:sp>
        <p:nvSpPr>
          <p:cNvPr id="81928"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7053"/>
                                        </p:tgtEl>
                                        <p:attrNameLst>
                                          <p:attrName>style.visibility</p:attrName>
                                        </p:attrNameLst>
                                      </p:cBhvr>
                                      <p:to>
                                        <p:strVal val="visible"/>
                                      </p:to>
                                    </p:set>
                                    <p:animEffect transition="in" filter="dissolve">
                                      <p:cBhvr>
                                        <p:cTn id="7" dur="500"/>
                                        <p:tgtEl>
                                          <p:spTgt spid="8705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7052"/>
                                        </p:tgtEl>
                                        <p:attrNameLst>
                                          <p:attrName>style.visibility</p:attrName>
                                        </p:attrNameLst>
                                      </p:cBhvr>
                                      <p:to>
                                        <p:strVal val="visible"/>
                                      </p:to>
                                    </p:set>
                                    <p:animEffect transition="in" filter="dissolve">
                                      <p:cBhvr>
                                        <p:cTn id="11" dur="500"/>
                                        <p:tgtEl>
                                          <p:spTgt spid="8705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4)">
                                      <p:cBhvr>
                                        <p:cTn id="15" dur="2000"/>
                                        <p:tgtEl>
                                          <p:spTgt spid="2"/>
                                        </p:tgtEl>
                                      </p:cBhvr>
                                    </p:animEffect>
                                  </p:childTnLst>
                                </p:cTn>
                              </p:par>
                            </p:childTnLst>
                          </p:cTn>
                        </p:par>
                        <p:par>
                          <p:cTn id="16" fill="hold">
                            <p:stCondLst>
                              <p:cond delay="3000"/>
                            </p:stCondLst>
                            <p:childTnLst>
                              <p:par>
                                <p:cTn id="17" presetID="23" presetClass="entr" presetSubtype="16" fill="hold" grpId="0" nodeType="afterEffect">
                                  <p:stCondLst>
                                    <p:cond delay="0"/>
                                  </p:stCondLst>
                                  <p:childTnLst>
                                    <p:set>
                                      <p:cBhvr>
                                        <p:cTn id="18" dur="1" fill="hold">
                                          <p:stCondLst>
                                            <p:cond delay="0"/>
                                          </p:stCondLst>
                                        </p:cTn>
                                        <p:tgtEl>
                                          <p:spTgt spid="87055"/>
                                        </p:tgtEl>
                                        <p:attrNameLst>
                                          <p:attrName>style.visibility</p:attrName>
                                        </p:attrNameLst>
                                      </p:cBhvr>
                                      <p:to>
                                        <p:strVal val="visible"/>
                                      </p:to>
                                    </p:set>
                                    <p:anim calcmode="lin" valueType="num">
                                      <p:cBhvr>
                                        <p:cTn id="19" dur="500" fill="hold"/>
                                        <p:tgtEl>
                                          <p:spTgt spid="87055"/>
                                        </p:tgtEl>
                                        <p:attrNameLst>
                                          <p:attrName>ppt_w</p:attrName>
                                        </p:attrNameLst>
                                      </p:cBhvr>
                                      <p:tavLst>
                                        <p:tav tm="0">
                                          <p:val>
                                            <p:fltVal val="0"/>
                                          </p:val>
                                        </p:tav>
                                        <p:tav tm="100000">
                                          <p:val>
                                            <p:strVal val="#ppt_w"/>
                                          </p:val>
                                        </p:tav>
                                      </p:tavLst>
                                    </p:anim>
                                    <p:anim calcmode="lin" valueType="num">
                                      <p:cBhvr>
                                        <p:cTn id="20" dur="500" fill="hold"/>
                                        <p:tgtEl>
                                          <p:spTgt spid="870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73" name="Text Box 13"/>
          <p:cNvSpPr txBox="1">
            <a:spLocks noChangeArrowheads="1"/>
          </p:cNvSpPr>
          <p:nvPr/>
        </p:nvSpPr>
        <p:spPr bwMode="auto">
          <a:xfrm>
            <a:off x="612775" y="1314450"/>
            <a:ext cx="7916863" cy="427672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solidFill>
                  <a:schemeClr val="bg1"/>
                </a:solidFill>
                <a:latin typeface="Times New Roman" panose="02020603050405020304" pitchFamily="18" charset="0"/>
                <a:ea typeface="黑体" panose="02010609060101010101" pitchFamily="49" charset="-122"/>
              </a:rPr>
              <a:t>　　</a:t>
            </a:r>
            <a:r>
              <a:rPr lang="en-US" altLang="zh-CN">
                <a:solidFill>
                  <a:schemeClr val="bg1"/>
                </a:solidFill>
                <a:latin typeface="Times New Roman" panose="02020603050405020304" pitchFamily="18" charset="0"/>
                <a:ea typeface="黑体" panose="02010609060101010101" pitchFamily="49" charset="-122"/>
              </a:rPr>
              <a:t>《</a:t>
            </a:r>
            <a:r>
              <a:rPr lang="zh-CN" altLang="en-US">
                <a:solidFill>
                  <a:schemeClr val="bg1"/>
                </a:solidFill>
                <a:latin typeface="Times New Roman" panose="02020603050405020304" pitchFamily="18" charset="0"/>
                <a:ea typeface="黑体" panose="02010609060101010101" pitchFamily="49" charset="-122"/>
              </a:rPr>
              <a:t>孙子兵法</a:t>
            </a:r>
            <a:r>
              <a:rPr lang="en-US" altLang="zh-CN">
                <a:solidFill>
                  <a:schemeClr val="bg1"/>
                </a:solidFill>
                <a:latin typeface="Times New Roman" panose="02020603050405020304" pitchFamily="18" charset="0"/>
                <a:ea typeface="黑体" panose="02010609060101010101" pitchFamily="49" charset="-122"/>
              </a:rPr>
              <a:t>》</a:t>
            </a:r>
            <a:r>
              <a:rPr lang="zh-CN" altLang="en-US">
                <a:solidFill>
                  <a:schemeClr val="bg1"/>
                </a:solidFill>
                <a:latin typeface="Times New Roman" panose="02020603050405020304" pitchFamily="18" charset="0"/>
                <a:ea typeface="黑体" panose="02010609060101010101" pitchFamily="49" charset="-122"/>
              </a:rPr>
              <a:t>作为一部伟大的军事著作，它的科学价值和历史功绩是不可磨灭的。但是，由于它诞生在</a:t>
            </a:r>
            <a:r>
              <a:rPr lang="en-US" altLang="zh-CN">
                <a:solidFill>
                  <a:schemeClr val="bg1"/>
                </a:solidFill>
                <a:latin typeface="Times New Roman" panose="02020603050405020304" pitchFamily="18" charset="0"/>
                <a:ea typeface="黑体" panose="02010609060101010101" pitchFamily="49" charset="-122"/>
              </a:rPr>
              <a:t>2500</a:t>
            </a:r>
            <a:r>
              <a:rPr lang="zh-CN" altLang="en-US">
                <a:solidFill>
                  <a:schemeClr val="bg1"/>
                </a:solidFill>
                <a:latin typeface="Times New Roman" panose="02020603050405020304" pitchFamily="18" charset="0"/>
                <a:ea typeface="黑体" panose="02010609060101010101" pitchFamily="49" charset="-122"/>
              </a:rPr>
              <a:t>多年前的古代，难免存在时代和阶级的局限。</a:t>
            </a:r>
          </a:p>
          <a:p>
            <a:pPr eaLnBrk="1" hangingPunct="1">
              <a:spcBef>
                <a:spcPct val="50000"/>
              </a:spcBef>
              <a:buFontTx/>
              <a:buNone/>
            </a:pPr>
            <a:r>
              <a:rPr lang="zh-CN" altLang="en-US">
                <a:solidFill>
                  <a:schemeClr val="bg1"/>
                </a:solidFill>
                <a:latin typeface="Times New Roman" panose="02020603050405020304" pitchFamily="18" charset="0"/>
                <a:ea typeface="黑体" panose="02010609060101010101" pitchFamily="49" charset="-122"/>
              </a:rPr>
              <a:t>         它过分夸大将帅的作用，甚至提倡愚兵政策，把士卒看成群羊，要“驱而往，驱而来，莫知所之”，这些是唯心史观的表现。</a:t>
            </a:r>
          </a:p>
        </p:txBody>
      </p:sp>
      <p:sp>
        <p:nvSpPr>
          <p:cNvPr id="82947"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82948" name="Rectangle 9"/>
          <p:cNvSpPr>
            <a:spLocks noChangeArrowheads="1"/>
          </p:cNvSpPr>
          <p:nvPr/>
        </p:nvSpPr>
        <p:spPr bwMode="auto">
          <a:xfrm>
            <a:off x="334010" y="6164263"/>
            <a:ext cx="3535680" cy="42989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0">
                <a:solidFill>
                  <a:schemeClr val="bg1"/>
                </a:solidFill>
                <a:ea typeface="方正大黑简体" panose="02000000000000000000" pitchFamily="2" charset="-122"/>
              </a:rPr>
              <a:t>三、孙子兵法主要军事思想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7773"/>
                                        </p:tgtEl>
                                        <p:attrNameLst>
                                          <p:attrName>style.visibility</p:attrName>
                                        </p:attrNameLst>
                                      </p:cBhvr>
                                      <p:to>
                                        <p:strVal val="visible"/>
                                      </p:to>
                                    </p:set>
                                    <p:animEffect transition="in" filter="slide(fromBottom)">
                                      <p:cBhvr>
                                        <p:cTn id="7" dur="2000"/>
                                        <p:tgtEl>
                                          <p:spTgt spid="117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
          <p:cNvGrpSpPr/>
          <p:nvPr/>
        </p:nvGrpSpPr>
        <p:grpSpPr bwMode="auto">
          <a:xfrm>
            <a:off x="3563938" y="2133600"/>
            <a:ext cx="5024437" cy="3784600"/>
            <a:chOff x="2346" y="1207"/>
            <a:chExt cx="3165" cy="2384"/>
          </a:xfrm>
        </p:grpSpPr>
        <p:pic>
          <p:nvPicPr>
            <p:cNvPr id="12308" name="Picture 32" descr="实事求是 拷贝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 y="1207"/>
              <a:ext cx="3165" cy="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9" name="Text Box 31" descr="画布"/>
            <p:cNvSpPr txBox="1">
              <a:spLocks noChangeArrowheads="1"/>
            </p:cNvSpPr>
            <p:nvPr/>
          </p:nvSpPr>
          <p:spPr bwMode="auto">
            <a:xfrm>
              <a:off x="2608" y="1844"/>
              <a:ext cx="2538" cy="1450"/>
            </a:xfrm>
            <a:prstGeom prst="rect">
              <a:avLst/>
            </a:prstGeom>
            <a:noFill/>
            <a:ln>
              <a:noFill/>
            </a:ln>
            <a:effectLst>
              <a:outerShdw dist="127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0">
                  <a:solidFill>
                    <a:schemeClr val="tx2"/>
                  </a:solidFill>
                  <a:latin typeface="方正黄草简体" pitchFamily="2" charset="-122"/>
                  <a:ea typeface="方正黄草简体" pitchFamily="2" charset="-122"/>
                </a:rPr>
                <a:t>兵者，国之大事也，死生之地，存亡之道，不可不察也。 </a:t>
              </a:r>
            </a:p>
          </p:txBody>
        </p:sp>
      </p:grpSp>
      <p:sp>
        <p:nvSpPr>
          <p:cNvPr id="56323" name="Rectangle 3"/>
          <p:cNvSpPr>
            <a:spLocks noGrp="1" noChangeArrowheads="1"/>
          </p:cNvSpPr>
          <p:nvPr>
            <p:ph idx="1"/>
          </p:nvPr>
        </p:nvSpPr>
        <p:spPr>
          <a:xfrm>
            <a:off x="971550" y="1268413"/>
            <a:ext cx="7499350" cy="641350"/>
          </a:xfrm>
          <a:effectLst>
            <a:outerShdw dist="17961" dir="2700000" algn="ctr" rotWithShape="0">
              <a:schemeClr val="tx1"/>
            </a:outerShdw>
          </a:effectLst>
        </p:spPr>
        <p:txBody>
          <a:bodyPr wrap="none">
            <a:spAutoFit/>
          </a:bodyPr>
          <a:lstStyle/>
          <a:p>
            <a:pPr marL="0" indent="0" algn="ctr" eaLnBrk="1" hangingPunct="1">
              <a:spcBef>
                <a:spcPct val="0"/>
              </a:spcBef>
              <a:buFontTx/>
              <a:buNone/>
            </a:pPr>
            <a:r>
              <a:rPr lang="zh-CN" altLang="en-US" sz="3600" b="1">
                <a:solidFill>
                  <a:srgbClr val="FFFF00"/>
                </a:solidFill>
                <a:ea typeface="华文中宋" panose="02010600040101010101" pitchFamily="2" charset="-122"/>
              </a:rPr>
              <a:t>军事实践是军事认识发展的根本动力</a:t>
            </a:r>
          </a:p>
        </p:txBody>
      </p:sp>
      <p:sp>
        <p:nvSpPr>
          <p:cNvPr id="56328" name="Text Box 8"/>
          <p:cNvSpPr txBox="1">
            <a:spLocks noChangeArrowheads="1"/>
          </p:cNvSpPr>
          <p:nvPr/>
        </p:nvSpPr>
        <p:spPr bwMode="auto">
          <a:xfrm>
            <a:off x="895350" y="2205038"/>
            <a:ext cx="2163763" cy="641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ea typeface="黑体" panose="02010609060101010101" pitchFamily="49" charset="-122"/>
              </a:rPr>
              <a:t>军事认识</a:t>
            </a:r>
          </a:p>
        </p:txBody>
      </p:sp>
      <p:sp>
        <p:nvSpPr>
          <p:cNvPr id="56335" name="Text Box 15"/>
          <p:cNvSpPr txBox="1">
            <a:spLocks noChangeArrowheads="1"/>
          </p:cNvSpPr>
          <p:nvPr/>
        </p:nvSpPr>
        <p:spPr bwMode="auto">
          <a:xfrm>
            <a:off x="895350" y="5229225"/>
            <a:ext cx="2308225" cy="641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ea typeface="黑体" panose="02010609060101010101" pitchFamily="49" charset="-122"/>
              </a:rPr>
              <a:t>军事实践</a:t>
            </a:r>
          </a:p>
        </p:txBody>
      </p:sp>
      <p:sp>
        <p:nvSpPr>
          <p:cNvPr id="56337" name="Line 17"/>
          <p:cNvSpPr>
            <a:spLocks noChangeShapeType="1"/>
          </p:cNvSpPr>
          <p:nvPr/>
        </p:nvSpPr>
        <p:spPr bwMode="auto">
          <a:xfrm>
            <a:off x="7364413" y="3141663"/>
            <a:ext cx="0" cy="18732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grpSp>
        <p:nvGrpSpPr>
          <p:cNvPr id="3" name="Group 25"/>
          <p:cNvGrpSpPr/>
          <p:nvPr/>
        </p:nvGrpSpPr>
        <p:grpSpPr bwMode="auto">
          <a:xfrm>
            <a:off x="1042988" y="2924175"/>
            <a:ext cx="1149350" cy="2465388"/>
            <a:chOff x="839" y="1741"/>
            <a:chExt cx="1018" cy="1598"/>
          </a:xfrm>
        </p:grpSpPr>
        <p:pic>
          <p:nvPicPr>
            <p:cNvPr id="1230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1741"/>
              <a:ext cx="1018" cy="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Text Box 24"/>
            <p:cNvSpPr txBox="1">
              <a:spLocks noChangeArrowheads="1"/>
            </p:cNvSpPr>
            <p:nvPr/>
          </p:nvSpPr>
          <p:spPr bwMode="auto">
            <a:xfrm>
              <a:off x="1092" y="2137"/>
              <a:ext cx="487" cy="1066"/>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760016"/>
                  </a:solidFill>
                  <a:ea typeface="黑体" panose="02010609060101010101" pitchFamily="49" charset="-122"/>
                </a:rPr>
                <a:t>根本动力</a:t>
              </a:r>
            </a:p>
          </p:txBody>
        </p:sp>
      </p:grpSp>
      <p:sp>
        <p:nvSpPr>
          <p:cNvPr id="12296" name="Rectangle 39"/>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grpSp>
        <p:nvGrpSpPr>
          <p:cNvPr id="4" name="Group 43"/>
          <p:cNvGrpSpPr/>
          <p:nvPr/>
        </p:nvGrpSpPr>
        <p:grpSpPr bwMode="auto">
          <a:xfrm>
            <a:off x="1979613" y="2852738"/>
            <a:ext cx="1150937" cy="2447925"/>
            <a:chOff x="1247" y="1797"/>
            <a:chExt cx="724" cy="1553"/>
          </a:xfrm>
        </p:grpSpPr>
        <p:pic>
          <p:nvPicPr>
            <p:cNvPr id="1230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247" y="1797"/>
              <a:ext cx="724" cy="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Text Box 42"/>
            <p:cNvSpPr txBox="1">
              <a:spLocks noChangeArrowheads="1"/>
            </p:cNvSpPr>
            <p:nvPr/>
          </p:nvSpPr>
          <p:spPr bwMode="auto">
            <a:xfrm>
              <a:off x="1428" y="1979"/>
              <a:ext cx="360" cy="1021"/>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760016"/>
                  </a:solidFill>
                  <a:ea typeface="黑体" panose="02010609060101010101" pitchFamily="49" charset="-122"/>
                </a:rPr>
                <a:t>反思指导</a:t>
              </a:r>
            </a:p>
          </p:txBody>
        </p:sp>
      </p:grpSp>
      <p:sp>
        <p:nvSpPr>
          <p:cNvPr id="56364" name="Line 44"/>
          <p:cNvSpPr>
            <a:spLocks noChangeShapeType="1"/>
          </p:cNvSpPr>
          <p:nvPr/>
        </p:nvSpPr>
        <p:spPr bwMode="auto">
          <a:xfrm>
            <a:off x="6813550" y="3141663"/>
            <a:ext cx="0" cy="18732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6365" name="Line 45"/>
          <p:cNvSpPr>
            <a:spLocks noChangeShapeType="1"/>
          </p:cNvSpPr>
          <p:nvPr/>
        </p:nvSpPr>
        <p:spPr bwMode="auto">
          <a:xfrm>
            <a:off x="6276975" y="3141663"/>
            <a:ext cx="0" cy="18732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6366" name="Line 46"/>
          <p:cNvSpPr>
            <a:spLocks noChangeShapeType="1"/>
          </p:cNvSpPr>
          <p:nvPr/>
        </p:nvSpPr>
        <p:spPr bwMode="auto">
          <a:xfrm>
            <a:off x="5724525" y="3141663"/>
            <a:ext cx="0" cy="18732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6367" name="Line 47"/>
          <p:cNvSpPr>
            <a:spLocks noChangeShapeType="1"/>
          </p:cNvSpPr>
          <p:nvPr/>
        </p:nvSpPr>
        <p:spPr bwMode="auto">
          <a:xfrm>
            <a:off x="5129213" y="3141663"/>
            <a:ext cx="0" cy="18732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56368" name="Line 48"/>
          <p:cNvSpPr>
            <a:spLocks noChangeShapeType="1"/>
          </p:cNvSpPr>
          <p:nvPr/>
        </p:nvSpPr>
        <p:spPr bwMode="auto">
          <a:xfrm>
            <a:off x="4606925" y="3141663"/>
            <a:ext cx="0" cy="1873250"/>
          </a:xfrm>
          <a:prstGeom prst="line">
            <a:avLst/>
          </a:prstGeom>
          <a:noFill/>
          <a:ln w="50800">
            <a:solidFill>
              <a:srgbClr val="800000"/>
            </a:solidFill>
            <a:rou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12303"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6323">
                                            <p:bg/>
                                          </p:spTgt>
                                        </p:tgtEl>
                                        <p:attrNameLst>
                                          <p:attrName>style.visibility</p:attrName>
                                        </p:attrNameLst>
                                      </p:cBhvr>
                                      <p:to>
                                        <p:strVal val="visible"/>
                                      </p:to>
                                    </p:set>
                                    <p:animEffect transition="in" filter="barn(outVertical)">
                                      <p:cBhvr>
                                        <p:cTn id="7" dur="1000"/>
                                        <p:tgtEl>
                                          <p:spTgt spid="56323">
                                            <p:bg/>
                                          </p:spTgt>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56323">
                                            <p:txEl>
                                              <p:pRg st="0" end="0"/>
                                            </p:txEl>
                                          </p:spTgt>
                                        </p:tgtEl>
                                        <p:attrNameLst>
                                          <p:attrName>style.visibility</p:attrName>
                                        </p:attrNameLst>
                                      </p:cBhvr>
                                      <p:to>
                                        <p:strVal val="visible"/>
                                      </p:to>
                                    </p:set>
                                    <p:animEffect transition="in" filter="barn(outVertical)">
                                      <p:cBhvr>
                                        <p:cTn id="11" dur="1000"/>
                                        <p:tgtEl>
                                          <p:spTgt spid="56323">
                                            <p:txEl>
                                              <p:pRg st="0" end="0"/>
                                            </p:txEl>
                                          </p:spTgt>
                                        </p:tgtEl>
                                      </p:cBhvr>
                                    </p:animEffect>
                                  </p:childTnLst>
                                </p:cTn>
                              </p:par>
                            </p:childTnLst>
                          </p:cTn>
                        </p:par>
                        <p:par>
                          <p:cTn id="12" fill="hold">
                            <p:stCondLst>
                              <p:cond delay="2000"/>
                            </p:stCondLst>
                            <p:childTnLst>
                              <p:par>
                                <p:cTn id="13" presetID="16" presetClass="entr" presetSubtype="37" fill="hold" grpId="0" nodeType="afterEffect">
                                  <p:stCondLst>
                                    <p:cond delay="0"/>
                                  </p:stCondLst>
                                  <p:childTnLst>
                                    <p:set>
                                      <p:cBhvr>
                                        <p:cTn id="14" dur="1" fill="hold">
                                          <p:stCondLst>
                                            <p:cond delay="0"/>
                                          </p:stCondLst>
                                        </p:cTn>
                                        <p:tgtEl>
                                          <p:spTgt spid="56335"/>
                                        </p:tgtEl>
                                        <p:attrNameLst>
                                          <p:attrName>style.visibility</p:attrName>
                                        </p:attrNameLst>
                                      </p:cBhvr>
                                      <p:to>
                                        <p:strVal val="visible"/>
                                      </p:to>
                                    </p:set>
                                    <p:animEffect transition="in" filter="barn(outVertical)">
                                      <p:cBhvr>
                                        <p:cTn id="15" dur="1000"/>
                                        <p:tgtEl>
                                          <p:spTgt spid="56335"/>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1000"/>
                                        <p:tgtEl>
                                          <p:spTgt spid="3"/>
                                        </p:tgtEl>
                                      </p:cBhvr>
                                    </p:animEffect>
                                  </p:childTnLst>
                                </p:cTn>
                              </p:par>
                            </p:childTnLst>
                          </p:cTn>
                        </p:par>
                        <p:par>
                          <p:cTn id="20" fill="hold">
                            <p:stCondLst>
                              <p:cond delay="4000"/>
                            </p:stCondLst>
                            <p:childTnLst>
                              <p:par>
                                <p:cTn id="21" presetID="16" presetClass="entr" presetSubtype="37" fill="hold" grpId="0" nodeType="afterEffect">
                                  <p:stCondLst>
                                    <p:cond delay="0"/>
                                  </p:stCondLst>
                                  <p:childTnLst>
                                    <p:set>
                                      <p:cBhvr>
                                        <p:cTn id="22" dur="1" fill="hold">
                                          <p:stCondLst>
                                            <p:cond delay="0"/>
                                          </p:stCondLst>
                                        </p:cTn>
                                        <p:tgtEl>
                                          <p:spTgt spid="56328"/>
                                        </p:tgtEl>
                                        <p:attrNameLst>
                                          <p:attrName>style.visibility</p:attrName>
                                        </p:attrNameLst>
                                      </p:cBhvr>
                                      <p:to>
                                        <p:strVal val="visible"/>
                                      </p:to>
                                    </p:set>
                                    <p:animEffect transition="in" filter="barn(outVertical)">
                                      <p:cBhvr>
                                        <p:cTn id="23" dur="1000"/>
                                        <p:tgtEl>
                                          <p:spTgt spid="56328"/>
                                        </p:tgtEl>
                                      </p:cBhvr>
                                    </p:animEffect>
                                  </p:childTnLst>
                                </p:cTn>
                              </p:par>
                            </p:childTnLst>
                          </p:cTn>
                        </p:par>
                        <p:par>
                          <p:cTn id="24" fill="hold">
                            <p:stCondLst>
                              <p:cond delay="5000"/>
                            </p:stCondLst>
                            <p:childTnLst>
                              <p:par>
                                <p:cTn id="25" presetID="22"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5500"/>
                            </p:stCondLst>
                            <p:childTnLst>
                              <p:par>
                                <p:cTn id="29" presetID="16" presetClass="entr" presetSubtype="37"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outVertical)">
                                      <p:cBhvr>
                                        <p:cTn id="31" dur="1000"/>
                                        <p:tgtEl>
                                          <p:spTgt spid="2"/>
                                        </p:tgtEl>
                                      </p:cBhvr>
                                    </p:animEffect>
                                  </p:childTnLst>
                                </p:cTn>
                              </p:par>
                            </p:childTnLst>
                          </p:cTn>
                        </p:par>
                        <p:par>
                          <p:cTn id="32" fill="hold">
                            <p:stCondLst>
                              <p:cond delay="6500"/>
                            </p:stCondLst>
                            <p:childTnLst>
                              <p:par>
                                <p:cTn id="33" presetID="22" presetClass="entr" presetSubtype="1" fill="hold" nodeType="afterEffect">
                                  <p:stCondLst>
                                    <p:cond delay="0"/>
                                  </p:stCondLst>
                                  <p:childTnLst>
                                    <p:set>
                                      <p:cBhvr>
                                        <p:cTn id="34" dur="1" fill="hold">
                                          <p:stCondLst>
                                            <p:cond delay="0"/>
                                          </p:stCondLst>
                                        </p:cTn>
                                        <p:tgtEl>
                                          <p:spTgt spid="56337"/>
                                        </p:tgtEl>
                                        <p:attrNameLst>
                                          <p:attrName>style.visibility</p:attrName>
                                        </p:attrNameLst>
                                      </p:cBhvr>
                                      <p:to>
                                        <p:strVal val="visible"/>
                                      </p:to>
                                    </p:set>
                                    <p:animEffect transition="in" filter="wipe(up)">
                                      <p:cBhvr>
                                        <p:cTn id="35" dur="1000"/>
                                        <p:tgtEl>
                                          <p:spTgt spid="56337"/>
                                        </p:tgtEl>
                                      </p:cBhvr>
                                    </p:animEffect>
                                  </p:childTnLst>
                                  <p:subTnLst>
                                    <p:set>
                                      <p:cBhvr override="childStyle">
                                        <p:cTn dur="1" fill="hold" display="0" masterRel="sameClick" afterEffect="1">
                                          <p:stCondLst>
                                            <p:cond evt="end" delay="0">
                                              <p:tn val="33"/>
                                            </p:cond>
                                          </p:stCondLst>
                                        </p:cTn>
                                        <p:tgtEl>
                                          <p:spTgt spid="56337"/>
                                        </p:tgtEl>
                                        <p:attrNameLst>
                                          <p:attrName>style.visibility</p:attrName>
                                        </p:attrNameLst>
                                      </p:cBhvr>
                                      <p:to>
                                        <p:strVal val="hidden"/>
                                      </p:to>
                                    </p:set>
                                  </p:subTnLst>
                                </p:cTn>
                              </p:par>
                            </p:childTnLst>
                          </p:cTn>
                        </p:par>
                        <p:par>
                          <p:cTn id="36" fill="hold">
                            <p:stCondLst>
                              <p:cond delay="7500"/>
                            </p:stCondLst>
                            <p:childTnLst>
                              <p:par>
                                <p:cTn id="37" presetID="22" presetClass="entr" presetSubtype="1" fill="hold" nodeType="afterEffect">
                                  <p:stCondLst>
                                    <p:cond delay="0"/>
                                  </p:stCondLst>
                                  <p:childTnLst>
                                    <p:set>
                                      <p:cBhvr>
                                        <p:cTn id="38" dur="1" fill="hold">
                                          <p:stCondLst>
                                            <p:cond delay="0"/>
                                          </p:stCondLst>
                                        </p:cTn>
                                        <p:tgtEl>
                                          <p:spTgt spid="56364"/>
                                        </p:tgtEl>
                                        <p:attrNameLst>
                                          <p:attrName>style.visibility</p:attrName>
                                        </p:attrNameLst>
                                      </p:cBhvr>
                                      <p:to>
                                        <p:strVal val="visible"/>
                                      </p:to>
                                    </p:set>
                                    <p:animEffect transition="in" filter="wipe(up)">
                                      <p:cBhvr>
                                        <p:cTn id="39" dur="1000"/>
                                        <p:tgtEl>
                                          <p:spTgt spid="56364"/>
                                        </p:tgtEl>
                                      </p:cBhvr>
                                    </p:animEffect>
                                  </p:childTnLst>
                                  <p:subTnLst>
                                    <p:set>
                                      <p:cBhvr override="childStyle">
                                        <p:cTn dur="1" fill="hold" display="0" masterRel="sameClick" afterEffect="1">
                                          <p:stCondLst>
                                            <p:cond evt="end" delay="0">
                                              <p:tn val="37"/>
                                            </p:cond>
                                          </p:stCondLst>
                                        </p:cTn>
                                        <p:tgtEl>
                                          <p:spTgt spid="56364"/>
                                        </p:tgtEl>
                                        <p:attrNameLst>
                                          <p:attrName>style.visibility</p:attrName>
                                        </p:attrNameLst>
                                      </p:cBhvr>
                                      <p:to>
                                        <p:strVal val="hidden"/>
                                      </p:to>
                                    </p:set>
                                  </p:subTnLst>
                                </p:cTn>
                              </p:par>
                            </p:childTnLst>
                          </p:cTn>
                        </p:par>
                        <p:par>
                          <p:cTn id="40" fill="hold">
                            <p:stCondLst>
                              <p:cond delay="8500"/>
                            </p:stCondLst>
                            <p:childTnLst>
                              <p:par>
                                <p:cTn id="41" presetID="22" presetClass="entr" presetSubtype="1" fill="hold" nodeType="afterEffect">
                                  <p:stCondLst>
                                    <p:cond delay="0"/>
                                  </p:stCondLst>
                                  <p:childTnLst>
                                    <p:set>
                                      <p:cBhvr>
                                        <p:cTn id="42" dur="1" fill="hold">
                                          <p:stCondLst>
                                            <p:cond delay="0"/>
                                          </p:stCondLst>
                                        </p:cTn>
                                        <p:tgtEl>
                                          <p:spTgt spid="56365"/>
                                        </p:tgtEl>
                                        <p:attrNameLst>
                                          <p:attrName>style.visibility</p:attrName>
                                        </p:attrNameLst>
                                      </p:cBhvr>
                                      <p:to>
                                        <p:strVal val="visible"/>
                                      </p:to>
                                    </p:set>
                                    <p:animEffect transition="in" filter="wipe(up)">
                                      <p:cBhvr>
                                        <p:cTn id="43" dur="1000"/>
                                        <p:tgtEl>
                                          <p:spTgt spid="56365"/>
                                        </p:tgtEl>
                                      </p:cBhvr>
                                    </p:animEffect>
                                  </p:childTnLst>
                                  <p:subTnLst>
                                    <p:set>
                                      <p:cBhvr override="childStyle">
                                        <p:cTn dur="1" fill="hold" display="0" masterRel="sameClick" afterEffect="1">
                                          <p:stCondLst>
                                            <p:cond evt="end" delay="0">
                                              <p:tn val="41"/>
                                            </p:cond>
                                          </p:stCondLst>
                                        </p:cTn>
                                        <p:tgtEl>
                                          <p:spTgt spid="56365"/>
                                        </p:tgtEl>
                                        <p:attrNameLst>
                                          <p:attrName>style.visibility</p:attrName>
                                        </p:attrNameLst>
                                      </p:cBhvr>
                                      <p:to>
                                        <p:strVal val="hidden"/>
                                      </p:to>
                                    </p:set>
                                  </p:subTnLst>
                                </p:cTn>
                              </p:par>
                            </p:childTnLst>
                          </p:cTn>
                        </p:par>
                        <p:par>
                          <p:cTn id="44" fill="hold">
                            <p:stCondLst>
                              <p:cond delay="9500"/>
                            </p:stCondLst>
                            <p:childTnLst>
                              <p:par>
                                <p:cTn id="45" presetID="22" presetClass="entr" presetSubtype="1" fill="hold" nodeType="afterEffect">
                                  <p:stCondLst>
                                    <p:cond delay="0"/>
                                  </p:stCondLst>
                                  <p:childTnLst>
                                    <p:set>
                                      <p:cBhvr>
                                        <p:cTn id="46" dur="1" fill="hold">
                                          <p:stCondLst>
                                            <p:cond delay="0"/>
                                          </p:stCondLst>
                                        </p:cTn>
                                        <p:tgtEl>
                                          <p:spTgt spid="56366"/>
                                        </p:tgtEl>
                                        <p:attrNameLst>
                                          <p:attrName>style.visibility</p:attrName>
                                        </p:attrNameLst>
                                      </p:cBhvr>
                                      <p:to>
                                        <p:strVal val="visible"/>
                                      </p:to>
                                    </p:set>
                                    <p:animEffect transition="in" filter="wipe(up)">
                                      <p:cBhvr>
                                        <p:cTn id="47" dur="1000"/>
                                        <p:tgtEl>
                                          <p:spTgt spid="56366"/>
                                        </p:tgtEl>
                                      </p:cBhvr>
                                    </p:animEffect>
                                  </p:childTnLst>
                                  <p:subTnLst>
                                    <p:set>
                                      <p:cBhvr override="childStyle">
                                        <p:cTn dur="1" fill="hold" display="0" masterRel="sameClick" afterEffect="1">
                                          <p:stCondLst>
                                            <p:cond evt="end" delay="0">
                                              <p:tn val="45"/>
                                            </p:cond>
                                          </p:stCondLst>
                                        </p:cTn>
                                        <p:tgtEl>
                                          <p:spTgt spid="56366"/>
                                        </p:tgtEl>
                                        <p:attrNameLst>
                                          <p:attrName>style.visibility</p:attrName>
                                        </p:attrNameLst>
                                      </p:cBhvr>
                                      <p:to>
                                        <p:strVal val="hidden"/>
                                      </p:to>
                                    </p:set>
                                  </p:subTnLst>
                                </p:cTn>
                              </p:par>
                            </p:childTnLst>
                          </p:cTn>
                        </p:par>
                        <p:par>
                          <p:cTn id="48" fill="hold">
                            <p:stCondLst>
                              <p:cond delay="10500"/>
                            </p:stCondLst>
                            <p:childTnLst>
                              <p:par>
                                <p:cTn id="49" presetID="22" presetClass="entr" presetSubtype="1" fill="hold" nodeType="afterEffect">
                                  <p:stCondLst>
                                    <p:cond delay="0"/>
                                  </p:stCondLst>
                                  <p:childTnLst>
                                    <p:set>
                                      <p:cBhvr>
                                        <p:cTn id="50" dur="1" fill="hold">
                                          <p:stCondLst>
                                            <p:cond delay="0"/>
                                          </p:stCondLst>
                                        </p:cTn>
                                        <p:tgtEl>
                                          <p:spTgt spid="56367"/>
                                        </p:tgtEl>
                                        <p:attrNameLst>
                                          <p:attrName>style.visibility</p:attrName>
                                        </p:attrNameLst>
                                      </p:cBhvr>
                                      <p:to>
                                        <p:strVal val="visible"/>
                                      </p:to>
                                    </p:set>
                                    <p:animEffect transition="in" filter="wipe(up)">
                                      <p:cBhvr>
                                        <p:cTn id="51" dur="1000"/>
                                        <p:tgtEl>
                                          <p:spTgt spid="56367"/>
                                        </p:tgtEl>
                                      </p:cBhvr>
                                    </p:animEffect>
                                  </p:childTnLst>
                                  <p:subTnLst>
                                    <p:set>
                                      <p:cBhvr override="childStyle">
                                        <p:cTn dur="1" fill="hold" display="0" masterRel="sameClick" afterEffect="1">
                                          <p:stCondLst>
                                            <p:cond evt="end" delay="0">
                                              <p:tn val="49"/>
                                            </p:cond>
                                          </p:stCondLst>
                                        </p:cTn>
                                        <p:tgtEl>
                                          <p:spTgt spid="56367"/>
                                        </p:tgtEl>
                                        <p:attrNameLst>
                                          <p:attrName>style.visibility</p:attrName>
                                        </p:attrNameLst>
                                      </p:cBhvr>
                                      <p:to>
                                        <p:strVal val="hidden"/>
                                      </p:to>
                                    </p:set>
                                  </p:subTnLst>
                                </p:cTn>
                              </p:par>
                            </p:childTnLst>
                          </p:cTn>
                        </p:par>
                        <p:par>
                          <p:cTn id="52" fill="hold">
                            <p:stCondLst>
                              <p:cond delay="11500"/>
                            </p:stCondLst>
                            <p:childTnLst>
                              <p:par>
                                <p:cTn id="53" presetID="22" presetClass="entr" presetSubtype="1" fill="hold" nodeType="afterEffect">
                                  <p:stCondLst>
                                    <p:cond delay="0"/>
                                  </p:stCondLst>
                                  <p:childTnLst>
                                    <p:set>
                                      <p:cBhvr>
                                        <p:cTn id="54" dur="1" fill="hold">
                                          <p:stCondLst>
                                            <p:cond delay="0"/>
                                          </p:stCondLst>
                                        </p:cTn>
                                        <p:tgtEl>
                                          <p:spTgt spid="56368"/>
                                        </p:tgtEl>
                                        <p:attrNameLst>
                                          <p:attrName>style.visibility</p:attrName>
                                        </p:attrNameLst>
                                      </p:cBhvr>
                                      <p:to>
                                        <p:strVal val="visible"/>
                                      </p:to>
                                    </p:set>
                                    <p:animEffect transition="in" filter="wipe(up)">
                                      <p:cBhvr>
                                        <p:cTn id="55" dur="1000"/>
                                        <p:tgtEl>
                                          <p:spTgt spid="56368"/>
                                        </p:tgtEl>
                                      </p:cBhvr>
                                    </p:animEffect>
                                  </p:childTnLst>
                                  <p:subTnLst>
                                    <p:set>
                                      <p:cBhvr override="childStyle">
                                        <p:cTn dur="1" fill="hold" display="0" masterRel="sameClick" afterEffect="1">
                                          <p:stCondLst>
                                            <p:cond evt="end" delay="0">
                                              <p:tn val="53"/>
                                            </p:cond>
                                          </p:stCondLst>
                                        </p:cTn>
                                        <p:tgtEl>
                                          <p:spTgt spid="563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P spid="56328" grpId="0"/>
      <p:bldP spid="5633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755650" y="2118678"/>
            <a:ext cx="7488238" cy="353822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108000" anchor="ctr">
            <a:spAutoFit/>
          </a:bodyPr>
          <a:lstStyle>
            <a:lvl1pPr>
              <a:spcBef>
                <a:spcPct val="20000"/>
              </a:spcBef>
              <a:buChar char="•"/>
              <a:tabLst>
                <a:tab pos="36195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6195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6195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6195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6195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6195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6195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6195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6195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0">
                <a:solidFill>
                  <a:schemeClr val="bg1"/>
                </a:solidFill>
                <a:latin typeface="方正大黑简体" panose="02000000000000000000" pitchFamily="2" charset="-122"/>
                <a:ea typeface="方正大黑简体" panose="02000000000000000000" pitchFamily="2" charset="-122"/>
              </a:rPr>
              <a:t>　　本章介绍了古今中外军事思想的发展历程和主要内容。军事思想是长期军事斗争的理论总结，对军事实践活动起着重要的指导作用。军事思想经历了漫长的发展过程，中国传统军事思想和西方近现代军事思想中的精华，仍具有重要的借鉴意义。只有了解以上军事思想，才能为学习和掌握中国化时代化的马克思主义军事理论奠定坚实的基础。</a:t>
            </a:r>
          </a:p>
        </p:txBody>
      </p:sp>
      <p:sp>
        <p:nvSpPr>
          <p:cNvPr id="101379" name="WordArt 5"/>
          <p:cNvSpPr>
            <a:spLocks noChangeArrowheads="1" noChangeShapeType="1" noTextEdit="1"/>
          </p:cNvSpPr>
          <p:nvPr/>
        </p:nvSpPr>
        <p:spPr bwMode="auto">
          <a:xfrm>
            <a:off x="3060700" y="1125538"/>
            <a:ext cx="3024188" cy="793750"/>
          </a:xfrm>
          <a:prstGeom prst="rect">
            <a:avLst/>
          </a:prstGeom>
        </p:spPr>
        <p:txBody>
          <a:bodyPr wrap="none" fromWordArt="1">
            <a:prstTxWarp prst="textPlain">
              <a:avLst>
                <a:gd name="adj" fmla="val 50000"/>
              </a:avLst>
            </a:prstTxWarp>
          </a:bodyPr>
          <a:lstStyle/>
          <a:p>
            <a:r>
              <a:rPr lang="zh-CN" altLang="en-US" sz="3600" kern="10">
                <a:ln w="9525">
                  <a:solidFill>
                    <a:srgbClr val="000000"/>
                  </a:solidFill>
                  <a:round/>
                </a:ln>
                <a:solidFill>
                  <a:srgbClr val="FFFF00"/>
                </a:solidFill>
                <a:effectLst>
                  <a:outerShdw dist="35921" dir="2700000" algn="ctr" rotWithShape="0">
                    <a:srgbClr val="808080">
                      <a:alpha val="79999"/>
                    </a:srgbClr>
                  </a:outerShdw>
                </a:effectLst>
                <a:latin typeface="华文行楷" panose="02010800040101010101" pitchFamily="2" charset="-122"/>
                <a:ea typeface="华文行楷" panose="02010800040101010101" pitchFamily="2" charset="-122"/>
              </a:rPr>
              <a:t>小　结</a:t>
            </a:r>
          </a:p>
        </p:txBody>
      </p:sp>
      <p:sp>
        <p:nvSpPr>
          <p:cNvPr id="83972"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1379"/>
                                        </p:tgtEl>
                                        <p:attrNameLst>
                                          <p:attrName>style.visibility</p:attrName>
                                        </p:attrNameLst>
                                      </p:cBhvr>
                                      <p:to>
                                        <p:strVal val="visible"/>
                                      </p:to>
                                    </p:set>
                                    <p:anim calcmode="lin" valueType="num">
                                      <p:cBhvr>
                                        <p:cTn id="7" dur="1000" fill="hold"/>
                                        <p:tgtEl>
                                          <p:spTgt spid="101379"/>
                                        </p:tgtEl>
                                        <p:attrNameLst>
                                          <p:attrName>ppt_w</p:attrName>
                                        </p:attrNameLst>
                                      </p:cBhvr>
                                      <p:tavLst>
                                        <p:tav tm="0">
                                          <p:val>
                                            <p:fltVal val="0"/>
                                          </p:val>
                                        </p:tav>
                                        <p:tav tm="100000">
                                          <p:val>
                                            <p:strVal val="#ppt_w"/>
                                          </p:val>
                                        </p:tav>
                                      </p:tavLst>
                                    </p:anim>
                                    <p:anim calcmode="lin" valueType="num">
                                      <p:cBhvr>
                                        <p:cTn id="8" dur="1000" fill="hold"/>
                                        <p:tgtEl>
                                          <p:spTgt spid="101379"/>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12" presetClass="entr" presetSubtype="4" fill="hold" grpId="0" nodeType="after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slide(fromBottom)">
                                      <p:cBhvr>
                                        <p:cTn id="12" dur="5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971550" y="5070475"/>
            <a:ext cx="6000750" cy="519113"/>
          </a:xfrm>
          <a:prstGeom prst="rect">
            <a:avLst/>
          </a:prstGeom>
          <a:noFill/>
          <a:ln>
            <a:noFill/>
          </a:ln>
          <a:effectLst>
            <a:outerShdw dist="40159" dir="1106151"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FF"/>
                </a:solidFill>
                <a:latin typeface="黑体" panose="02010609060101010101" pitchFamily="49" charset="-122"/>
                <a:ea typeface="黑体" panose="02010609060101010101" pitchFamily="49" charset="-122"/>
              </a:rPr>
              <a:t>４、简述</a:t>
            </a:r>
            <a:r>
              <a:rPr lang="en-US" altLang="zh-CN" sz="2800">
                <a:solidFill>
                  <a:srgbClr val="FFFFFF"/>
                </a:solidFill>
                <a:latin typeface="黑体" panose="02010609060101010101" pitchFamily="49" charset="-122"/>
                <a:ea typeface="黑体" panose="02010609060101010101" pitchFamily="49" charset="-122"/>
              </a:rPr>
              <a:t>《</a:t>
            </a:r>
            <a:r>
              <a:rPr lang="zh-CN" altLang="en-US" sz="2800">
                <a:solidFill>
                  <a:srgbClr val="FFFFFF"/>
                </a:solidFill>
                <a:latin typeface="黑体" panose="02010609060101010101" pitchFamily="49" charset="-122"/>
                <a:ea typeface="黑体" panose="02010609060101010101" pitchFamily="49" charset="-122"/>
              </a:rPr>
              <a:t>孙子兵法</a:t>
            </a:r>
            <a:r>
              <a:rPr lang="en-US" altLang="zh-CN" sz="2800">
                <a:solidFill>
                  <a:srgbClr val="FFFFFF"/>
                </a:solidFill>
                <a:latin typeface="黑体" panose="02010609060101010101" pitchFamily="49" charset="-122"/>
                <a:ea typeface="黑体" panose="02010609060101010101" pitchFamily="49" charset="-122"/>
              </a:rPr>
              <a:t>》</a:t>
            </a:r>
            <a:r>
              <a:rPr lang="zh-CN" altLang="en-US" sz="2800">
                <a:solidFill>
                  <a:srgbClr val="FFFFFF"/>
                </a:solidFill>
                <a:latin typeface="黑体" panose="02010609060101010101" pitchFamily="49" charset="-122"/>
                <a:ea typeface="黑体" panose="02010609060101010101" pitchFamily="49" charset="-122"/>
              </a:rPr>
              <a:t>的科学价值。</a:t>
            </a:r>
          </a:p>
        </p:txBody>
      </p:sp>
      <p:sp>
        <p:nvSpPr>
          <p:cNvPr id="96259" name="WordArt 3"/>
          <p:cNvSpPr>
            <a:spLocks noChangeArrowheads="1" noChangeShapeType="1" noTextEdit="1"/>
          </p:cNvSpPr>
          <p:nvPr/>
        </p:nvSpPr>
        <p:spPr bwMode="auto">
          <a:xfrm>
            <a:off x="3276600" y="1122363"/>
            <a:ext cx="2735263" cy="793750"/>
          </a:xfrm>
          <a:prstGeom prst="rect">
            <a:avLst/>
          </a:prstGeom>
        </p:spPr>
        <p:txBody>
          <a:bodyPr wrap="none" fromWordArt="1">
            <a:prstTxWarp prst="textPlain">
              <a:avLst>
                <a:gd name="adj" fmla="val 50000"/>
              </a:avLst>
            </a:prstTxWarp>
          </a:bodyPr>
          <a:lstStyle/>
          <a:p>
            <a:r>
              <a:rPr lang="zh-CN" altLang="en-US" sz="3600" kern="10">
                <a:ln w="9525">
                  <a:solidFill>
                    <a:srgbClr val="000000"/>
                  </a:solidFill>
                  <a:round/>
                </a:ln>
                <a:solidFill>
                  <a:srgbClr val="FFFF00"/>
                </a:solidFill>
                <a:effectLst>
                  <a:outerShdw dist="35921" dir="2700000" algn="ctr" rotWithShape="0">
                    <a:srgbClr val="808080">
                      <a:alpha val="79999"/>
                    </a:srgbClr>
                  </a:outerShdw>
                </a:effectLst>
                <a:latin typeface="华文行楷" panose="02010800040101010101" pitchFamily="2" charset="-122"/>
                <a:ea typeface="华文行楷" panose="02010800040101010101" pitchFamily="2" charset="-122"/>
              </a:rPr>
              <a:t>思考题</a:t>
            </a:r>
          </a:p>
        </p:txBody>
      </p:sp>
      <p:sp>
        <p:nvSpPr>
          <p:cNvPr id="96260" name="Rectangle 4"/>
          <p:cNvSpPr>
            <a:spLocks noChangeArrowheads="1"/>
          </p:cNvSpPr>
          <p:nvPr/>
        </p:nvSpPr>
        <p:spPr bwMode="auto">
          <a:xfrm>
            <a:off x="971550" y="2122488"/>
            <a:ext cx="6913563" cy="946150"/>
          </a:xfrm>
          <a:prstGeom prst="rect">
            <a:avLst/>
          </a:prstGeom>
          <a:noFill/>
          <a:ln>
            <a:noFill/>
          </a:ln>
          <a:effectLst>
            <a:outerShdw dist="40159" dir="1106151"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FF"/>
                </a:solidFill>
                <a:latin typeface="黑体" panose="02010609060101010101" pitchFamily="49" charset="-122"/>
                <a:ea typeface="黑体" panose="02010609060101010101" pitchFamily="49" charset="-122"/>
              </a:rPr>
              <a:t>１、中国古代军事思想的形成与发展经历</a:t>
            </a:r>
          </a:p>
          <a:p>
            <a:pPr eaLnBrk="1" hangingPunct="1">
              <a:spcBef>
                <a:spcPct val="0"/>
              </a:spcBef>
              <a:buFontTx/>
              <a:buNone/>
            </a:pPr>
            <a:r>
              <a:rPr lang="zh-CN" altLang="en-US" sz="2800">
                <a:solidFill>
                  <a:srgbClr val="FFFFFF"/>
                </a:solidFill>
                <a:latin typeface="黑体" panose="02010609060101010101" pitchFamily="49" charset="-122"/>
                <a:ea typeface="黑体" panose="02010609060101010101" pitchFamily="49" charset="-122"/>
              </a:rPr>
              <a:t>　　了哪几个阶段？</a:t>
            </a:r>
          </a:p>
        </p:txBody>
      </p:sp>
      <p:sp>
        <p:nvSpPr>
          <p:cNvPr id="96261" name="Rectangle 5"/>
          <p:cNvSpPr>
            <a:spLocks noChangeArrowheads="1"/>
          </p:cNvSpPr>
          <p:nvPr/>
        </p:nvSpPr>
        <p:spPr bwMode="auto">
          <a:xfrm>
            <a:off x="971550" y="3246438"/>
            <a:ext cx="6911975" cy="946150"/>
          </a:xfrm>
          <a:prstGeom prst="rect">
            <a:avLst/>
          </a:prstGeom>
          <a:noFill/>
          <a:ln>
            <a:noFill/>
          </a:ln>
          <a:effectLst>
            <a:outerShdw dist="40159" dir="1106151"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FF"/>
                </a:solidFill>
                <a:latin typeface="黑体" panose="02010609060101010101" pitchFamily="49" charset="-122"/>
                <a:ea typeface="黑体" panose="02010609060101010101" pitchFamily="49" charset="-122"/>
              </a:rPr>
              <a:t>２、为什么说</a:t>
            </a:r>
            <a:r>
              <a:rPr lang="en-US" altLang="zh-CN" sz="2800">
                <a:solidFill>
                  <a:srgbClr val="FFFFFF"/>
                </a:solidFill>
                <a:latin typeface="黑体" panose="02010609060101010101" pitchFamily="49" charset="-122"/>
                <a:ea typeface="黑体" panose="02010609060101010101" pitchFamily="49" charset="-122"/>
              </a:rPr>
              <a:t>《</a:t>
            </a:r>
            <a:r>
              <a:rPr lang="zh-CN" altLang="en-US" sz="2800">
                <a:solidFill>
                  <a:srgbClr val="FFFFFF"/>
                </a:solidFill>
                <a:latin typeface="黑体" panose="02010609060101010101" pitchFamily="49" charset="-122"/>
                <a:ea typeface="黑体" panose="02010609060101010101" pitchFamily="49" charset="-122"/>
              </a:rPr>
              <a:t>孙子兵法</a:t>
            </a:r>
            <a:r>
              <a:rPr lang="en-US" altLang="zh-CN" sz="2800">
                <a:solidFill>
                  <a:srgbClr val="FFFFFF"/>
                </a:solidFill>
                <a:latin typeface="黑体" panose="02010609060101010101" pitchFamily="49" charset="-122"/>
                <a:ea typeface="黑体" panose="02010609060101010101" pitchFamily="49" charset="-122"/>
              </a:rPr>
              <a:t>》</a:t>
            </a:r>
            <a:r>
              <a:rPr lang="zh-CN" altLang="en-US" sz="2800">
                <a:solidFill>
                  <a:srgbClr val="FFFFFF"/>
                </a:solidFill>
                <a:latin typeface="黑体" panose="02010609060101010101" pitchFamily="49" charset="-122"/>
                <a:ea typeface="黑体" panose="02010609060101010101" pitchFamily="49" charset="-122"/>
              </a:rPr>
              <a:t>是中国古代军</a:t>
            </a:r>
          </a:p>
          <a:p>
            <a:pPr eaLnBrk="1" hangingPunct="1">
              <a:spcBef>
                <a:spcPct val="0"/>
              </a:spcBef>
              <a:buFontTx/>
              <a:buNone/>
            </a:pPr>
            <a:r>
              <a:rPr lang="zh-CN" altLang="en-US" sz="2800">
                <a:solidFill>
                  <a:srgbClr val="FFFFFF"/>
                </a:solidFill>
                <a:latin typeface="黑体" panose="02010609060101010101" pitchFamily="49" charset="-122"/>
                <a:ea typeface="黑体" panose="02010609060101010101" pitchFamily="49" charset="-122"/>
              </a:rPr>
              <a:t>　　事思想成熟的标志？</a:t>
            </a:r>
          </a:p>
        </p:txBody>
      </p:sp>
      <p:sp>
        <p:nvSpPr>
          <p:cNvPr id="96262" name="Rectangle 6"/>
          <p:cNvSpPr>
            <a:spLocks noChangeArrowheads="1"/>
          </p:cNvSpPr>
          <p:nvPr/>
        </p:nvSpPr>
        <p:spPr bwMode="auto">
          <a:xfrm>
            <a:off x="971550" y="4371975"/>
            <a:ext cx="6553200" cy="519113"/>
          </a:xfrm>
          <a:prstGeom prst="rect">
            <a:avLst/>
          </a:prstGeom>
          <a:noFill/>
          <a:ln>
            <a:noFill/>
          </a:ln>
          <a:effectLst>
            <a:outerShdw dist="40159" dir="1106151"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FFFF"/>
                </a:solidFill>
                <a:latin typeface="黑体" panose="02010609060101010101" pitchFamily="49" charset="-122"/>
                <a:ea typeface="黑体" panose="02010609060101010101" pitchFamily="49" charset="-122"/>
              </a:rPr>
              <a:t>３、</a:t>
            </a:r>
            <a:r>
              <a:rPr lang="en-US" altLang="zh-CN" sz="2800">
                <a:solidFill>
                  <a:srgbClr val="FFFFFF"/>
                </a:solidFill>
                <a:latin typeface="黑体" panose="02010609060101010101" pitchFamily="49" charset="-122"/>
                <a:ea typeface="黑体" panose="02010609060101010101" pitchFamily="49" charset="-122"/>
              </a:rPr>
              <a:t>《</a:t>
            </a:r>
            <a:r>
              <a:rPr lang="zh-CN" altLang="en-US" sz="2800">
                <a:solidFill>
                  <a:srgbClr val="FFFFFF"/>
                </a:solidFill>
                <a:latin typeface="黑体" panose="02010609060101010101" pitchFamily="49" charset="-122"/>
                <a:ea typeface="黑体" panose="02010609060101010101" pitchFamily="49" charset="-122"/>
              </a:rPr>
              <a:t>孙子兵法</a:t>
            </a:r>
            <a:r>
              <a:rPr lang="en-US" altLang="zh-CN" sz="2800">
                <a:solidFill>
                  <a:srgbClr val="FFFFFF"/>
                </a:solidFill>
                <a:latin typeface="黑体" panose="02010609060101010101" pitchFamily="49" charset="-122"/>
                <a:ea typeface="黑体" panose="02010609060101010101" pitchFamily="49" charset="-122"/>
              </a:rPr>
              <a:t>》</a:t>
            </a:r>
            <a:r>
              <a:rPr lang="zh-CN" altLang="en-US" sz="2800">
                <a:solidFill>
                  <a:srgbClr val="FFFFFF"/>
                </a:solidFill>
                <a:latin typeface="黑体" panose="02010609060101010101" pitchFamily="49" charset="-122"/>
                <a:ea typeface="黑体" panose="02010609060101010101" pitchFamily="49" charset="-122"/>
              </a:rPr>
              <a:t>的主要影响有哪些？</a:t>
            </a:r>
          </a:p>
        </p:txBody>
      </p:sp>
      <p:sp>
        <p:nvSpPr>
          <p:cNvPr id="84999"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96259"/>
                                        </p:tgtEl>
                                        <p:attrNameLst>
                                          <p:attrName>style.visibility</p:attrName>
                                        </p:attrNameLst>
                                      </p:cBhvr>
                                      <p:to>
                                        <p:strVal val="visible"/>
                                      </p:to>
                                    </p:set>
                                    <p:anim calcmode="lin" valueType="num">
                                      <p:cBhvr>
                                        <p:cTn id="7" dur="1000" fill="hold"/>
                                        <p:tgtEl>
                                          <p:spTgt spid="96259"/>
                                        </p:tgtEl>
                                        <p:attrNameLst>
                                          <p:attrName>ppt_w</p:attrName>
                                        </p:attrNameLst>
                                      </p:cBhvr>
                                      <p:tavLst>
                                        <p:tav tm="0">
                                          <p:val>
                                            <p:fltVal val="0"/>
                                          </p:val>
                                        </p:tav>
                                        <p:tav tm="100000">
                                          <p:val>
                                            <p:strVal val="#ppt_w"/>
                                          </p:val>
                                        </p:tav>
                                      </p:tavLst>
                                    </p:anim>
                                    <p:anim calcmode="lin" valueType="num">
                                      <p:cBhvr>
                                        <p:cTn id="8" dur="1000" fill="hold"/>
                                        <p:tgtEl>
                                          <p:spTgt spid="96259"/>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wipe(left)">
                                      <p:cBhvr>
                                        <p:cTn id="12" dur="1000"/>
                                        <p:tgtEl>
                                          <p:spTgt spid="96260"/>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96261"/>
                                        </p:tgtEl>
                                        <p:attrNameLst>
                                          <p:attrName>style.visibility</p:attrName>
                                        </p:attrNameLst>
                                      </p:cBhvr>
                                      <p:to>
                                        <p:strVal val="visible"/>
                                      </p:to>
                                    </p:set>
                                    <p:animEffect transition="in" filter="wipe(left)">
                                      <p:cBhvr>
                                        <p:cTn id="16" dur="1000"/>
                                        <p:tgtEl>
                                          <p:spTgt spid="96261"/>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96262"/>
                                        </p:tgtEl>
                                        <p:attrNameLst>
                                          <p:attrName>style.visibility</p:attrName>
                                        </p:attrNameLst>
                                      </p:cBhvr>
                                      <p:to>
                                        <p:strVal val="visible"/>
                                      </p:to>
                                    </p:set>
                                    <p:animEffect transition="in" filter="wipe(left)">
                                      <p:cBhvr>
                                        <p:cTn id="20" dur="1000"/>
                                        <p:tgtEl>
                                          <p:spTgt spid="96262"/>
                                        </p:tgtEl>
                                      </p:cBhvr>
                                    </p:animEffect>
                                  </p:childTnLst>
                                </p:cTn>
                              </p:par>
                            </p:childTnLst>
                          </p:cTn>
                        </p:par>
                        <p:par>
                          <p:cTn id="21" fill="hold">
                            <p:stCondLst>
                              <p:cond delay="4000"/>
                            </p:stCondLst>
                            <p:childTnLst>
                              <p:par>
                                <p:cTn id="22" presetID="22" presetClass="entr" presetSubtype="8" fill="hold" grpId="0" nodeType="afterEffect">
                                  <p:stCondLst>
                                    <p:cond delay="0"/>
                                  </p:stCondLst>
                                  <p:childTnLst>
                                    <p:set>
                                      <p:cBhvr>
                                        <p:cTn id="23" dur="1" fill="hold">
                                          <p:stCondLst>
                                            <p:cond delay="0"/>
                                          </p:stCondLst>
                                        </p:cTn>
                                        <p:tgtEl>
                                          <p:spTgt spid="96258"/>
                                        </p:tgtEl>
                                        <p:attrNameLst>
                                          <p:attrName>style.visibility</p:attrName>
                                        </p:attrNameLst>
                                      </p:cBhvr>
                                      <p:to>
                                        <p:strVal val="visible"/>
                                      </p:to>
                                    </p:set>
                                    <p:animEffect transition="in" filter="wipe(left)">
                                      <p:cBhvr>
                                        <p:cTn id="24" dur="1000"/>
                                        <p:tgtEl>
                                          <p:spTgt spid="9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ldLvl="0" animBg="1"/>
      <p:bldP spid="96260" grpId="0" bldLvl="0" animBg="1"/>
      <p:bldP spid="96261" grpId="0" bldLvl="0" animBg="1"/>
      <p:bldP spid="9626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p:cNvGrpSpPr/>
          <p:nvPr/>
        </p:nvGrpSpPr>
        <p:grpSpPr bwMode="auto">
          <a:xfrm>
            <a:off x="1165225" y="2205038"/>
            <a:ext cx="7078663" cy="3589337"/>
            <a:chOff x="734" y="1389"/>
            <a:chExt cx="4459" cy="2261"/>
          </a:xfrm>
        </p:grpSpPr>
        <p:sp>
          <p:nvSpPr>
            <p:cNvPr id="13328" name="Rectangle 14"/>
            <p:cNvSpPr>
              <a:spLocks noChangeArrowheads="1"/>
            </p:cNvSpPr>
            <p:nvPr/>
          </p:nvSpPr>
          <p:spPr bwMode="auto">
            <a:xfrm>
              <a:off x="2688" y="1389"/>
              <a:ext cx="489" cy="2261"/>
            </a:xfrm>
            <a:prstGeom prst="rect">
              <a:avLst/>
            </a:prstGeom>
            <a:solidFill>
              <a:srgbClr val="FFCC00"/>
            </a:solidFill>
            <a:ln w="22225">
              <a:solidFill>
                <a:schemeClr val="bg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4400">
                <a:solidFill>
                  <a:schemeClr val="tx2"/>
                </a:solidFill>
                <a:ea typeface="方正彩云简体" pitchFamily="2" charset="-122"/>
              </a:endParaRPr>
            </a:p>
          </p:txBody>
        </p:sp>
        <p:sp>
          <p:nvSpPr>
            <p:cNvPr id="13329" name="Line 17"/>
            <p:cNvSpPr>
              <a:spLocks noChangeShapeType="1"/>
            </p:cNvSpPr>
            <p:nvPr/>
          </p:nvSpPr>
          <p:spPr bwMode="auto">
            <a:xfrm>
              <a:off x="734" y="3650"/>
              <a:ext cx="4459" cy="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0" name="Rectangle 18"/>
            <p:cNvSpPr>
              <a:spLocks noChangeArrowheads="1"/>
            </p:cNvSpPr>
            <p:nvPr/>
          </p:nvSpPr>
          <p:spPr bwMode="auto">
            <a:xfrm>
              <a:off x="2688" y="2993"/>
              <a:ext cx="489" cy="657"/>
            </a:xfrm>
            <a:prstGeom prst="rect">
              <a:avLst/>
            </a:prstGeom>
            <a:solidFill>
              <a:srgbClr val="99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0">
                  <a:solidFill>
                    <a:schemeClr val="tx2"/>
                  </a:solidFill>
                  <a:ea typeface="方正美黑简体" pitchFamily="2" charset="-122"/>
                </a:rPr>
                <a:t>古</a:t>
              </a:r>
            </a:p>
            <a:p>
              <a:pPr algn="ctr" eaLnBrk="1" hangingPunct="1">
                <a:spcBef>
                  <a:spcPct val="0"/>
                </a:spcBef>
                <a:buFontTx/>
                <a:buNone/>
              </a:pPr>
              <a:r>
                <a:rPr lang="zh-CN" altLang="en-US" sz="2800" b="0">
                  <a:solidFill>
                    <a:schemeClr val="tx2"/>
                  </a:solidFill>
                  <a:ea typeface="方正美黑简体" pitchFamily="2" charset="-122"/>
                </a:rPr>
                <a:t>代</a:t>
              </a:r>
            </a:p>
          </p:txBody>
        </p:sp>
        <p:sp>
          <p:nvSpPr>
            <p:cNvPr id="13331" name="Rectangle 19"/>
            <p:cNvSpPr>
              <a:spLocks noChangeArrowheads="1"/>
            </p:cNvSpPr>
            <p:nvPr/>
          </p:nvSpPr>
          <p:spPr bwMode="auto">
            <a:xfrm>
              <a:off x="2688" y="2293"/>
              <a:ext cx="489" cy="700"/>
            </a:xfrm>
            <a:prstGeom prst="rect">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0">
                  <a:solidFill>
                    <a:schemeClr val="tx2"/>
                  </a:solidFill>
                  <a:ea typeface="方正美黑简体" pitchFamily="2" charset="-122"/>
                </a:rPr>
                <a:t>近</a:t>
              </a:r>
            </a:p>
            <a:p>
              <a:pPr algn="ctr" eaLnBrk="1" hangingPunct="1">
                <a:spcBef>
                  <a:spcPct val="0"/>
                </a:spcBef>
                <a:buFontTx/>
                <a:buNone/>
              </a:pPr>
              <a:r>
                <a:rPr lang="zh-CN" altLang="en-US" sz="2800" b="0">
                  <a:solidFill>
                    <a:schemeClr val="tx2"/>
                  </a:solidFill>
                  <a:ea typeface="方正美黑简体" pitchFamily="2" charset="-122"/>
                </a:rPr>
                <a:t>代</a:t>
              </a:r>
            </a:p>
          </p:txBody>
        </p:sp>
        <p:sp>
          <p:nvSpPr>
            <p:cNvPr id="13332" name="Rectangle 23"/>
            <p:cNvSpPr>
              <a:spLocks noChangeArrowheads="1"/>
            </p:cNvSpPr>
            <p:nvPr/>
          </p:nvSpPr>
          <p:spPr bwMode="auto">
            <a:xfrm>
              <a:off x="2688" y="1389"/>
              <a:ext cx="489" cy="90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0">
                  <a:solidFill>
                    <a:schemeClr val="tx2"/>
                  </a:solidFill>
                  <a:ea typeface="方正美黑简体" pitchFamily="2" charset="-122"/>
                </a:rPr>
                <a:t>现</a:t>
              </a:r>
            </a:p>
            <a:p>
              <a:pPr algn="ctr" eaLnBrk="1" hangingPunct="1">
                <a:spcBef>
                  <a:spcPct val="0"/>
                </a:spcBef>
                <a:buFontTx/>
                <a:buNone/>
              </a:pPr>
              <a:r>
                <a:rPr lang="zh-CN" altLang="en-US" sz="2800" b="0">
                  <a:solidFill>
                    <a:schemeClr val="tx2"/>
                  </a:solidFill>
                  <a:ea typeface="方正美黑简体" pitchFamily="2" charset="-122"/>
                </a:rPr>
                <a:t>当</a:t>
              </a:r>
            </a:p>
            <a:p>
              <a:pPr algn="ctr" eaLnBrk="1" hangingPunct="1">
                <a:spcBef>
                  <a:spcPct val="0"/>
                </a:spcBef>
                <a:buFontTx/>
                <a:buNone/>
              </a:pPr>
              <a:r>
                <a:rPr lang="zh-CN" altLang="en-US" sz="2800" b="0">
                  <a:solidFill>
                    <a:schemeClr val="tx2"/>
                  </a:solidFill>
                  <a:ea typeface="方正美黑简体" pitchFamily="2" charset="-122"/>
                </a:rPr>
                <a:t>代</a:t>
              </a:r>
            </a:p>
          </p:txBody>
        </p:sp>
      </p:grpSp>
      <p:grpSp>
        <p:nvGrpSpPr>
          <p:cNvPr id="3" name="Group 49"/>
          <p:cNvGrpSpPr/>
          <p:nvPr/>
        </p:nvGrpSpPr>
        <p:grpSpPr bwMode="auto">
          <a:xfrm>
            <a:off x="5068888" y="2792413"/>
            <a:ext cx="2895600" cy="2871787"/>
            <a:chOff x="3193" y="1759"/>
            <a:chExt cx="1824" cy="1809"/>
          </a:xfrm>
        </p:grpSpPr>
        <p:sp>
          <p:nvSpPr>
            <p:cNvPr id="13325" name="Text Box 27"/>
            <p:cNvSpPr txBox="1">
              <a:spLocks noChangeArrowheads="1"/>
            </p:cNvSpPr>
            <p:nvPr/>
          </p:nvSpPr>
          <p:spPr bwMode="auto">
            <a:xfrm>
              <a:off x="3285" y="2250"/>
              <a:ext cx="1732" cy="834"/>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0">
                  <a:solidFill>
                    <a:schemeClr val="bg1"/>
                  </a:solidFill>
                  <a:ea typeface="方正美黑简体" pitchFamily="2" charset="-122"/>
                </a:rPr>
                <a:t>东方（孙子</a:t>
              </a:r>
              <a:endParaRPr lang="en-US" altLang="zh-CN" sz="4000" b="0">
                <a:solidFill>
                  <a:schemeClr val="bg1"/>
                </a:solidFill>
                <a:ea typeface="方正美黑简体" pitchFamily="2" charset="-122"/>
              </a:endParaRPr>
            </a:p>
            <a:p>
              <a:pPr algn="ctr" eaLnBrk="1" hangingPunct="1">
                <a:spcBef>
                  <a:spcPct val="0"/>
                </a:spcBef>
                <a:buFontTx/>
                <a:buNone/>
              </a:pPr>
              <a:r>
                <a:rPr lang="zh-CN" altLang="en-US" sz="4000" b="0">
                  <a:solidFill>
                    <a:schemeClr val="bg1"/>
                  </a:solidFill>
                  <a:ea typeface="方正美黑简体" pitchFamily="2" charset="-122"/>
                </a:rPr>
                <a:t>兵法）</a:t>
              </a:r>
            </a:p>
          </p:txBody>
        </p:sp>
        <p:sp>
          <p:nvSpPr>
            <p:cNvPr id="12317" name="Rectangle 29"/>
            <p:cNvSpPr>
              <a:spLocks noChangeArrowheads="1"/>
            </p:cNvSpPr>
            <p:nvPr/>
          </p:nvSpPr>
          <p:spPr bwMode="auto">
            <a:xfrm>
              <a:off x="3193" y="3239"/>
              <a:ext cx="1710" cy="329"/>
            </a:xfrm>
            <a:prstGeom prst="rect">
              <a:avLst/>
            </a:prstGeom>
            <a:solidFill>
              <a:srgbClr val="FF3300"/>
            </a:solidFill>
            <a:ln w="9525" algn="ctr">
              <a:noFill/>
              <a:miter lim="800000"/>
            </a:ln>
            <a:effectLst/>
          </p:spPr>
          <p:txBody>
            <a:bodyPr wrap="none" anchor="ctr"/>
            <a:lstStyle/>
            <a:p>
              <a:pPr algn="ctr" eaLnBrk="1" hangingPunct="1">
                <a:buFont typeface="Arial" panose="020B0604020202020204" pitchFamily="34" charset="0"/>
                <a:buNone/>
                <a:defRPr/>
              </a:pPr>
              <a:r>
                <a:rPr lang="zh-CN" altLang="en-US" sz="2800" b="0" noProof="1">
                  <a:solidFill>
                    <a:srgbClr val="66FF99"/>
                  </a:solidFill>
                  <a:effectLst>
                    <a:outerShdw blurRad="38100" dist="38100" dir="2700000">
                      <a:srgbClr val="000000"/>
                    </a:outerShdw>
                  </a:effectLst>
                  <a:ea typeface="方正大黑简体" panose="02000000000000000000" pitchFamily="2" charset="-122"/>
                  <a:sym typeface="宋体" panose="02010600030101010101" pitchFamily="2" charset="-122"/>
                </a:rPr>
                <a:t>春秋战国</a:t>
              </a:r>
            </a:p>
          </p:txBody>
        </p:sp>
        <p:sp>
          <p:nvSpPr>
            <p:cNvPr id="12323" name="Rectangle 35"/>
            <p:cNvSpPr>
              <a:spLocks noChangeArrowheads="1"/>
            </p:cNvSpPr>
            <p:nvPr/>
          </p:nvSpPr>
          <p:spPr bwMode="auto">
            <a:xfrm>
              <a:off x="3201" y="1759"/>
              <a:ext cx="1711" cy="329"/>
            </a:xfrm>
            <a:prstGeom prst="rect">
              <a:avLst/>
            </a:prstGeom>
            <a:solidFill>
              <a:srgbClr val="FF3300"/>
            </a:solidFill>
            <a:ln w="9525" algn="ctr">
              <a:noFill/>
              <a:miter lim="800000"/>
            </a:ln>
            <a:effectLst/>
          </p:spPr>
          <p:txBody>
            <a:bodyPr wrap="none" anchor="ctr"/>
            <a:lstStyle/>
            <a:p>
              <a:pPr algn="ctr" eaLnBrk="1" hangingPunct="1">
                <a:defRPr/>
              </a:pPr>
              <a:r>
                <a:rPr lang="zh-CN" altLang="en-US" sz="2800" b="0" dirty="0">
                  <a:solidFill>
                    <a:srgbClr val="66FF99"/>
                  </a:solidFill>
                  <a:effectLst>
                    <a:outerShdw blurRad="38100" dist="38100" dir="2700000" algn="tl">
                      <a:srgbClr val="000000"/>
                    </a:outerShdw>
                  </a:effectLst>
                  <a:ea typeface="方正大黑简体" panose="02000000000000000000" pitchFamily="2" charset="-122"/>
                  <a:sym typeface="+mn-ea"/>
                </a:rPr>
                <a:t>中国革命</a:t>
              </a:r>
            </a:p>
          </p:txBody>
        </p:sp>
      </p:grpSp>
      <p:grpSp>
        <p:nvGrpSpPr>
          <p:cNvPr id="4" name="Group 50"/>
          <p:cNvGrpSpPr/>
          <p:nvPr/>
        </p:nvGrpSpPr>
        <p:grpSpPr bwMode="auto">
          <a:xfrm>
            <a:off x="1000125" y="2792413"/>
            <a:ext cx="3416300" cy="2854325"/>
            <a:chOff x="630" y="1759"/>
            <a:chExt cx="2152" cy="1798"/>
          </a:xfrm>
        </p:grpSpPr>
        <p:sp>
          <p:nvSpPr>
            <p:cNvPr id="13322" name="Text Box 26"/>
            <p:cNvSpPr txBox="1">
              <a:spLocks noChangeArrowheads="1"/>
            </p:cNvSpPr>
            <p:nvPr/>
          </p:nvSpPr>
          <p:spPr bwMode="auto">
            <a:xfrm>
              <a:off x="630" y="3150"/>
              <a:ext cx="2152" cy="40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0">
                  <a:solidFill>
                    <a:schemeClr val="bg1"/>
                  </a:solidFill>
                  <a:ea typeface="方正美黑简体" pitchFamily="2" charset="-122"/>
                </a:rPr>
                <a:t>西方（战争论）</a:t>
              </a:r>
            </a:p>
          </p:txBody>
        </p:sp>
        <p:sp>
          <p:nvSpPr>
            <p:cNvPr id="12322" name="Rectangle 34"/>
            <p:cNvSpPr>
              <a:spLocks noChangeArrowheads="1"/>
            </p:cNvSpPr>
            <p:nvPr/>
          </p:nvSpPr>
          <p:spPr bwMode="auto">
            <a:xfrm>
              <a:off x="930" y="2540"/>
              <a:ext cx="1743" cy="370"/>
            </a:xfrm>
            <a:prstGeom prst="rect">
              <a:avLst/>
            </a:prstGeom>
            <a:solidFill>
              <a:srgbClr val="FF3300"/>
            </a:solidFill>
            <a:ln w="9525" algn="ctr">
              <a:noFill/>
              <a:miter lim="800000"/>
            </a:ln>
            <a:effectLst/>
          </p:spPr>
          <p:txBody>
            <a:bodyPr wrap="none" anchor="ctr"/>
            <a:lstStyle/>
            <a:p>
              <a:pPr algn="ctr" eaLnBrk="1" hangingPunct="1">
                <a:buFont typeface="Arial" panose="020B0604020202020204" pitchFamily="34" charset="0"/>
                <a:buNone/>
                <a:defRPr/>
              </a:pPr>
              <a:r>
                <a:rPr lang="zh-CN" altLang="en-US" sz="2800" b="0" noProof="1">
                  <a:solidFill>
                    <a:srgbClr val="66FF99"/>
                  </a:solidFill>
                  <a:effectLst>
                    <a:outerShdw blurRad="38100" dist="38100" dir="2700000">
                      <a:srgbClr val="000000"/>
                    </a:outerShdw>
                  </a:effectLst>
                  <a:ea typeface="方正大黑简体" panose="02000000000000000000" pitchFamily="2" charset="-122"/>
                  <a:sym typeface="宋体" panose="02010600030101010101" pitchFamily="2" charset="-122"/>
                </a:rPr>
                <a:t>资产阶级革命</a:t>
              </a:r>
            </a:p>
          </p:txBody>
        </p:sp>
        <p:sp>
          <p:nvSpPr>
            <p:cNvPr id="12324" name="Rectangle 36"/>
            <p:cNvSpPr>
              <a:spLocks noChangeArrowheads="1"/>
            </p:cNvSpPr>
            <p:nvPr/>
          </p:nvSpPr>
          <p:spPr bwMode="auto">
            <a:xfrm>
              <a:off x="953" y="1759"/>
              <a:ext cx="1711" cy="329"/>
            </a:xfrm>
            <a:prstGeom prst="rect">
              <a:avLst/>
            </a:prstGeom>
            <a:solidFill>
              <a:srgbClr val="FF3300"/>
            </a:solidFill>
            <a:ln w="9525" algn="ctr">
              <a:noFill/>
              <a:miter lim="800000"/>
            </a:ln>
            <a:effectLst>
              <a:outerShdw dist="17961" dir="2700000" algn="ctr" rotWithShape="0">
                <a:schemeClr val="tx1"/>
              </a:outerShdw>
            </a:effectLst>
          </p:spPr>
          <p:txBody>
            <a:bodyPr wrap="none" anchor="ctr"/>
            <a:lstStyle/>
            <a:p>
              <a:pPr algn="ctr" eaLnBrk="1" hangingPunct="1">
                <a:buFont typeface="Arial" panose="020B0604020202020204" pitchFamily="34" charset="0"/>
                <a:buNone/>
                <a:defRPr/>
              </a:pPr>
              <a:r>
                <a:rPr lang="zh-CN" altLang="en-US" sz="2800" b="0" noProof="1">
                  <a:solidFill>
                    <a:srgbClr val="66FF99"/>
                  </a:solidFill>
                  <a:effectLst>
                    <a:outerShdw blurRad="38100" dist="38100" dir="2700000">
                      <a:srgbClr val="000000"/>
                    </a:outerShdw>
                  </a:effectLst>
                  <a:ea typeface="方正大黑简体" panose="02000000000000000000" pitchFamily="2" charset="-122"/>
                  <a:sym typeface="宋体" panose="02010600030101010101" pitchFamily="2" charset="-122"/>
                </a:rPr>
                <a:t>世界大战</a:t>
              </a:r>
            </a:p>
          </p:txBody>
        </p:sp>
      </p:grpSp>
      <p:sp>
        <p:nvSpPr>
          <p:cNvPr id="13317" name="Rectangle 44"/>
          <p:cNvSpPr>
            <a:spLocks noChangeArrowheads="1"/>
          </p:cNvSpPr>
          <p:nvPr/>
        </p:nvSpPr>
        <p:spPr bwMode="auto">
          <a:xfrm>
            <a:off x="763588" y="6188075"/>
            <a:ext cx="3232150" cy="3968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0">
                <a:solidFill>
                  <a:schemeClr val="bg1"/>
                </a:solidFill>
                <a:ea typeface="方正大黑简体" panose="02000000000000000000" pitchFamily="2" charset="-122"/>
              </a:rPr>
              <a:t>一、军事思想的形成与发展</a:t>
            </a:r>
          </a:p>
        </p:txBody>
      </p:sp>
      <p:sp>
        <p:nvSpPr>
          <p:cNvPr id="12333" name="Rectangle 45"/>
          <p:cNvSpPr>
            <a:spLocks noGrp="1" noChangeArrowheads="1"/>
          </p:cNvSpPr>
          <p:nvPr>
            <p:ph idx="1"/>
          </p:nvPr>
        </p:nvSpPr>
        <p:spPr>
          <a:xfrm>
            <a:off x="1250950" y="1006475"/>
            <a:ext cx="7092950" cy="579438"/>
          </a:xfrm>
          <a:effectLst>
            <a:outerShdw dist="17961" dir="2700000" algn="ctr" rotWithShape="0">
              <a:schemeClr val="tx1"/>
            </a:outerShdw>
          </a:effectLst>
        </p:spPr>
        <p:txBody>
          <a:bodyPr wrap="none">
            <a:spAutoFit/>
          </a:bodyPr>
          <a:lstStyle/>
          <a:p>
            <a:pPr marL="0" indent="0" algn="ctr" eaLnBrk="1" hangingPunct="1">
              <a:spcBef>
                <a:spcPct val="0"/>
              </a:spcBef>
              <a:buFontTx/>
              <a:buNone/>
            </a:pPr>
            <a:r>
              <a:rPr lang="zh-CN" altLang="en-US" b="1">
                <a:solidFill>
                  <a:srgbClr val="FFFF00"/>
                </a:solidFill>
                <a:ea typeface="华文中宋" panose="02010600040101010101" pitchFamily="2" charset="-122"/>
              </a:rPr>
              <a:t>军事思想变革取决于军事实践发展变化</a:t>
            </a:r>
          </a:p>
        </p:txBody>
      </p:sp>
      <p:sp>
        <p:nvSpPr>
          <p:cNvPr id="13319" name="Text Box 10"/>
          <p:cNvSpPr txBox="1">
            <a:spLocks noChangeArrowheads="1"/>
          </p:cNvSpPr>
          <p:nvPr/>
        </p:nvSpPr>
        <p:spPr bwMode="auto">
          <a:xfrm>
            <a:off x="5435600" y="0"/>
            <a:ext cx="3708400" cy="519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a:solidFill>
                <a:schemeClr val="tx2"/>
              </a:solidFill>
              <a:ea typeface="方正彩云简体" pitchFamily="2" charset="-122"/>
            </a:endParaRPr>
          </a:p>
        </p:txBody>
      </p:sp>
      <p:sp>
        <p:nvSpPr>
          <p:cNvPr id="13320" name="TextBox 18"/>
          <p:cNvSpPr txBox="1">
            <a:spLocks noChangeArrowheads="1"/>
          </p:cNvSpPr>
          <p:nvPr/>
        </p:nvSpPr>
        <p:spPr bwMode="auto">
          <a:xfrm>
            <a:off x="5143500" y="2071688"/>
            <a:ext cx="3775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0" noProof="1">
                <a:solidFill>
                  <a:schemeClr val="bg1"/>
                </a:solidFill>
                <a:ea typeface="方正美黑简体" pitchFamily="2" charset="-122"/>
                <a:sym typeface="宋体" panose="02010600030101010101" pitchFamily="2" charset="-122"/>
              </a:rPr>
              <a:t>毛泽东军事思想</a:t>
            </a:r>
          </a:p>
        </p:txBody>
      </p:sp>
      <p:sp>
        <p:nvSpPr>
          <p:cNvPr id="13321" name="文本框 4"/>
          <p:cNvSpPr txBox="1">
            <a:spLocks noChangeArrowheads="1"/>
          </p:cNvSpPr>
          <p:nvPr/>
        </p:nvSpPr>
        <p:spPr bwMode="auto">
          <a:xfrm>
            <a:off x="5562600" y="1673225"/>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ea typeface="方正彩云简体" pitchFamily="2" charset="-122"/>
              </a:rPr>
              <a:t>“</a:t>
            </a:r>
            <a:r>
              <a:rPr lang="zh-CN" altLang="en-US" sz="2400">
                <a:solidFill>
                  <a:schemeClr val="bg1"/>
                </a:solidFill>
                <a:ea typeface="方正彩云简体" pitchFamily="2" charset="-122"/>
              </a:rPr>
              <a:t>古今中外集大成者</a:t>
            </a:r>
            <a:r>
              <a:rPr lang="en-US" altLang="zh-CN" sz="2400">
                <a:solidFill>
                  <a:schemeClr val="bg1"/>
                </a:solidFill>
                <a:ea typeface="方正彩云简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333">
                                            <p:bg/>
                                          </p:spTgt>
                                        </p:tgtEl>
                                        <p:attrNameLst>
                                          <p:attrName>style.visibility</p:attrName>
                                        </p:attrNameLst>
                                      </p:cBhvr>
                                      <p:to>
                                        <p:strVal val="visible"/>
                                      </p:to>
                                    </p:set>
                                    <p:animEffect transition="in" filter="barn(outVertical)">
                                      <p:cBhvr>
                                        <p:cTn id="7" dur="1000"/>
                                        <p:tgtEl>
                                          <p:spTgt spid="12333">
                                            <p:bg/>
                                          </p:spTgt>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12333">
                                            <p:txEl>
                                              <p:pRg st="0" end="0"/>
                                            </p:txEl>
                                          </p:spTgt>
                                        </p:tgtEl>
                                        <p:attrNameLst>
                                          <p:attrName>style.visibility</p:attrName>
                                        </p:attrNameLst>
                                      </p:cBhvr>
                                      <p:to>
                                        <p:strVal val="visible"/>
                                      </p:to>
                                    </p:set>
                                    <p:animEffect transition="in" filter="barn(outVertical)">
                                      <p:cBhvr>
                                        <p:cTn id="11" dur="1000"/>
                                        <p:tgtEl>
                                          <p:spTgt spid="12333">
                                            <p:txEl>
                                              <p:pRg st="0" end="0"/>
                                            </p:txEl>
                                          </p:spTgt>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1000"/>
                                        <p:tgtEl>
                                          <p:spTgt spid="2"/>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par>
                          <p:cTn id="20" fill="hold">
                            <p:stCondLst>
                              <p:cond delay="4000"/>
                            </p:stCondLst>
                            <p:childTnLst>
                              <p:par>
                                <p:cTn id="21" presetID="22" presetClass="entr" presetSubtype="2"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right)">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c1ce9c7e-9a92-461e-9b57-314cde3ab40b"/>
  <p:tag name="COMMONDATA" val="eyJoZGlkIjoiYjQwM2FhN2YzOTI4NDdjNTA2ZmNkNzljYTU3YjI5MTA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940,&quot;width&quot;:1242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400" b="1" i="0" u="none" strike="noStrike" cap="none" normalizeH="0" baseline="0" smtClean="0">
            <a:ln>
              <a:noFill/>
            </a:ln>
            <a:solidFill>
              <a:schemeClr val="tx2"/>
            </a:solidFill>
            <a:effectLst/>
            <a:latin typeface="Arial" panose="020B0604020202020204" pitchFamily="34" charset="0"/>
            <a:ea typeface="方正彩云简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400" b="1" i="0" u="none" strike="noStrike" cap="none" normalizeH="0" baseline="0" smtClean="0">
            <a:ln>
              <a:noFill/>
            </a:ln>
            <a:solidFill>
              <a:schemeClr val="tx2"/>
            </a:solidFill>
            <a:effectLst/>
            <a:latin typeface="Arial" panose="020B0604020202020204" pitchFamily="34" charset="0"/>
            <a:ea typeface="方正彩云简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337</TotalTime>
  <Words>4791</Words>
  <Application>Microsoft Office PowerPoint</Application>
  <PresentationFormat>全屏显示(4:3)</PresentationFormat>
  <Paragraphs>384</Paragraphs>
  <Slides>81</Slides>
  <Notes>2</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81</vt:i4>
      </vt:variant>
    </vt:vector>
  </HeadingPairs>
  <TitlesOfParts>
    <vt:vector size="99" baseType="lpstr">
      <vt:lpstr>方正黄草简体</vt:lpstr>
      <vt:lpstr>方正魏碑简体</vt:lpstr>
      <vt:lpstr>Wingdings</vt:lpstr>
      <vt:lpstr>华文中宋</vt:lpstr>
      <vt:lpstr>黑体</vt:lpstr>
      <vt:lpstr>等线</vt:lpstr>
      <vt:lpstr>方正美黑简体</vt:lpstr>
      <vt:lpstr>Arial</vt:lpstr>
      <vt:lpstr>微软雅黑</vt:lpstr>
      <vt:lpstr>宋体</vt:lpstr>
      <vt:lpstr>方正彩云简体</vt:lpstr>
      <vt:lpstr>方正楷体_GB2312</vt:lpstr>
      <vt:lpstr>华文行楷</vt:lpstr>
      <vt:lpstr>楷体_GB2312</vt:lpstr>
      <vt:lpstr>方正大黑简体</vt:lpstr>
      <vt:lpstr>Times New Roman</vt:lpstr>
      <vt:lpstr>Calibri</vt:lpstr>
      <vt:lpstr>默认设计模板</vt:lpstr>
      <vt:lpstr>PowerPoint 演示文稿</vt:lpstr>
      <vt:lpstr>PowerPoint 演示文稿</vt:lpstr>
      <vt:lpstr>PowerPoint 演示文稿</vt:lpstr>
      <vt:lpstr>PowerPoint 演示文稿</vt:lpstr>
      <vt:lpstr>一、军事思想的形成与发展</vt:lpstr>
      <vt:lpstr>　　（一）军事思想的科学定义和发展动力</vt:lpstr>
      <vt:lpstr>PowerPoint 演示文稿</vt:lpstr>
      <vt:lpstr>PowerPoint 演示文稿</vt:lpstr>
      <vt:lpstr>PowerPoint 演示文稿</vt:lpstr>
      <vt:lpstr>PowerPoint 演示文稿</vt:lpstr>
      <vt:lpstr>PowerPoint 演示文稿</vt:lpstr>
      <vt:lpstr>（二）军事思想的发展历程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古罗马VS古迦太基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二、中国古代军事思想</vt:lpstr>
      <vt:lpstr>　　（一）中国古代军事思想的发展历程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（二）中国古代军事思想的主要特点 </vt:lpstr>
      <vt:lpstr>PowerPoint 演示文稿</vt:lpstr>
      <vt:lpstr>PowerPoint 演示文稿</vt:lpstr>
      <vt:lpstr>PowerPoint 演示文稿</vt:lpstr>
      <vt:lpstr>PowerPoint 演示文稿</vt:lpstr>
      <vt:lpstr>PowerPoint 演示文稿</vt:lpstr>
      <vt:lpstr>PowerPoint 演示文稿</vt:lpstr>
      <vt:lpstr>三、孙子兵法主要军事思想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Teng Chen</dc:creator>
  <cp:lastModifiedBy>wQf fQ</cp:lastModifiedBy>
  <cp:revision>195</cp:revision>
  <dcterms:created xsi:type="dcterms:W3CDTF">2008-08-30T01:16:00Z</dcterms:created>
  <dcterms:modified xsi:type="dcterms:W3CDTF">2024-12-17T06:25:36Z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KSOSaveFontToCloudKey">
    <vt:lpwstr>0_cloud</vt:lpwstr>
  </property>
  <property fmtid="{D5CDD505-2E9C-101B-9397-08002B2CF9AE}" pid="4" name="ICV">
    <vt:lpwstr>25DC873907FD4B168FF6CCC982D86D5A</vt:lpwstr>
  </property>
</Properties>
</file>